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72"/>
  </p:notesMasterIdLst>
  <p:handoutMasterIdLst>
    <p:handoutMasterId r:id="rId73"/>
  </p:handoutMasterIdLst>
  <p:sldIdLst>
    <p:sldId id="402" r:id="rId2"/>
    <p:sldId id="404" r:id="rId3"/>
    <p:sldId id="406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40" r:id="rId15"/>
    <p:sldId id="417" r:id="rId16"/>
    <p:sldId id="418" r:id="rId17"/>
    <p:sldId id="419" r:id="rId18"/>
    <p:sldId id="420" r:id="rId19"/>
    <p:sldId id="441" r:id="rId20"/>
    <p:sldId id="442" r:id="rId21"/>
    <p:sldId id="421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6" r:id="rId43"/>
    <p:sldId id="464" r:id="rId44"/>
    <p:sldId id="470" r:id="rId45"/>
    <p:sldId id="469" r:id="rId46"/>
    <p:sldId id="467" r:id="rId47"/>
    <p:sldId id="468" r:id="rId48"/>
    <p:sldId id="471" r:id="rId49"/>
    <p:sldId id="472" r:id="rId50"/>
    <p:sldId id="478" r:id="rId51"/>
    <p:sldId id="479" r:id="rId52"/>
    <p:sldId id="480" r:id="rId53"/>
    <p:sldId id="493" r:id="rId54"/>
    <p:sldId id="481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73" r:id="rId67"/>
    <p:sldId id="474" r:id="rId68"/>
    <p:sldId id="475" r:id="rId69"/>
    <p:sldId id="476" r:id="rId70"/>
    <p:sldId id="477" r:id="rId71"/>
  </p:sldIdLst>
  <p:sldSz cx="9144000" cy="6858000" type="screen4x3"/>
  <p:notesSz cx="7010400" cy="92964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33"/>
    <a:srgbClr val="0000FF"/>
    <a:srgbClr val="3333FF"/>
    <a:srgbClr val="000000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 autoAdjust="0"/>
    <p:restoredTop sz="80322" autoAdjust="0"/>
  </p:normalViewPr>
  <p:slideViewPr>
    <p:cSldViewPr>
      <p:cViewPr varScale="1">
        <p:scale>
          <a:sx n="93" d="100"/>
          <a:sy n="93" d="100"/>
        </p:scale>
        <p:origin x="16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892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7840" cy="464820"/>
          </a:xfrm>
          <a:prstGeom prst="rect">
            <a:avLst/>
          </a:prstGeom>
        </p:spPr>
        <p:txBody>
          <a:bodyPr vert="horz" lIns="92659" tIns="46329" rIns="92659" bIns="4632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2"/>
            <a:ext cx="3037840" cy="464820"/>
          </a:xfrm>
          <a:prstGeom prst="rect">
            <a:avLst/>
          </a:prstGeom>
        </p:spPr>
        <p:txBody>
          <a:bodyPr vert="horz" lIns="92659" tIns="46329" rIns="92659" bIns="46329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40" cy="464820"/>
          </a:xfrm>
          <a:prstGeom prst="rect">
            <a:avLst/>
          </a:prstGeom>
        </p:spPr>
        <p:txBody>
          <a:bodyPr vert="horz" lIns="92659" tIns="46329" rIns="92659" bIns="4632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40" cy="464820"/>
          </a:xfrm>
          <a:prstGeom prst="rect">
            <a:avLst/>
          </a:prstGeom>
        </p:spPr>
        <p:txBody>
          <a:bodyPr vert="horz" lIns="92659" tIns="46329" rIns="92659" bIns="46329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9" tIns="46329" rIns="92659" bIns="4632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40" y="2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9" tIns="46329" rIns="92659" bIns="463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1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9" tIns="46329" rIns="92659" bIns="46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9" tIns="46329" rIns="92659" bIns="4632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4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9" tIns="46329" rIns="92659" bIns="4632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This chapter focuses on access control enforcement within a computer system.</a:t>
            </a:r>
          </a:p>
          <a:p>
            <a:pPr eaLnBrk="1" hangingPunct="1">
              <a:defRPr/>
            </a:pPr>
            <a:r>
              <a:rPr lang="en-US" dirty="0"/>
              <a:t>The chapter considers the situation of a population of users and user groups that are</a:t>
            </a:r>
          </a:p>
          <a:p>
            <a:pPr eaLnBrk="1" hangingPunct="1">
              <a:defRPr/>
            </a:pPr>
            <a:r>
              <a:rPr lang="en-US" dirty="0"/>
              <a:t>able to authenticated to a system and are then assigned access rights to certain resources</a:t>
            </a:r>
          </a:p>
          <a:p>
            <a:pPr eaLnBrk="1" hangingPunct="1">
              <a:defRPr/>
            </a:pPr>
            <a:r>
              <a:rPr lang="en-US" dirty="0"/>
              <a:t>on the system. A more general problem is a network or Internet-based environment, in</a:t>
            </a:r>
          </a:p>
          <a:p>
            <a:pPr eaLnBrk="1" hangingPunct="1">
              <a:defRPr/>
            </a:pPr>
            <a:r>
              <a:rPr lang="en-US" dirty="0"/>
              <a:t>which there are a number of client systems, a number of server systems, and a number</a:t>
            </a:r>
          </a:p>
          <a:p>
            <a:pPr eaLnBrk="1" hangingPunct="1">
              <a:defRPr/>
            </a:pPr>
            <a:r>
              <a:rPr lang="en-US" dirty="0"/>
              <a:t>of users who may access servers via one or more of the client systems. This more general</a:t>
            </a:r>
          </a:p>
          <a:p>
            <a:pPr eaLnBrk="1" hangingPunct="1">
              <a:defRPr/>
            </a:pPr>
            <a:r>
              <a:rPr lang="en-US" dirty="0"/>
              <a:t>context introduces new security issues and results in more complex solutions than those</a:t>
            </a:r>
          </a:p>
          <a:p>
            <a:pPr eaLnBrk="1" hangingPunct="1">
              <a:defRPr/>
            </a:pPr>
            <a:r>
              <a:rPr lang="en-US" dirty="0"/>
              <a:t>addressed in this chapter. We cover these topics in Chapter 23.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38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D5BC7-2CB1-CB48-A6C1-313F1D3336FC}" type="slidenum">
              <a:rPr lang="en-AU"/>
              <a:pPr/>
              <a:t>10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[SAND94] proposes a data structure that is not sparse, like the access matrix,</a:t>
            </a:r>
          </a:p>
          <a:p>
            <a:r>
              <a:rPr lang="en-US" dirty="0" smtClean="0"/>
              <a:t>but is more convenient than either ACLs or capability lists (Table 4.1). An authorization</a:t>
            </a:r>
          </a:p>
          <a:p>
            <a:r>
              <a:rPr lang="en-US" dirty="0" smtClean="0"/>
              <a:t>table contains one row for one access right of one subject to one resource.</a:t>
            </a:r>
          </a:p>
          <a:p>
            <a:r>
              <a:rPr lang="en-US" dirty="0" smtClean="0"/>
              <a:t>Sorting or accessing the table by subject is equivalent to a capability list. Sorting or</a:t>
            </a:r>
          </a:p>
          <a:p>
            <a:r>
              <a:rPr lang="en-US" dirty="0" smtClean="0"/>
              <a:t>accessing the table by object is equivalent to an ACL. A relational database can</a:t>
            </a:r>
          </a:p>
          <a:p>
            <a:r>
              <a:rPr lang="en-US" dirty="0" smtClean="0"/>
              <a:t>easily implement an authorization table of this type.</a:t>
            </a:r>
          </a:p>
          <a:p>
            <a:endParaRPr lang="en-US" dirty="0" smtClean="0"/>
          </a:p>
          <a:p>
            <a:r>
              <a:rPr lang="en-US" dirty="0" smtClean="0"/>
              <a:t>This section introduces a general model for DAC developed by Lampson, Graham,</a:t>
            </a:r>
          </a:p>
          <a:p>
            <a:r>
              <a:rPr lang="en-US" dirty="0" smtClean="0"/>
              <a:t>and Denning [LAMP71, GRAH72, DENN71]. The model assumes a set of subjects,</a:t>
            </a:r>
          </a:p>
          <a:p>
            <a:r>
              <a:rPr lang="en-US" dirty="0" smtClean="0"/>
              <a:t>a set of objects, and a set of rules that govern the access of subjects to objects. Let us</a:t>
            </a:r>
          </a:p>
          <a:p>
            <a:r>
              <a:rPr lang="en-US" dirty="0" smtClean="0"/>
              <a:t>define the protection state of a system to be the set of information, at a given point in</a:t>
            </a:r>
          </a:p>
          <a:p>
            <a:r>
              <a:rPr lang="en-US" dirty="0" smtClean="0"/>
              <a:t>time, that specifies the access rights for each subject with respect to each object. We can</a:t>
            </a:r>
          </a:p>
          <a:p>
            <a:r>
              <a:rPr lang="en-US" dirty="0" smtClean="0"/>
              <a:t>identify three requirements: representing the protection state, enforcing access rights,</a:t>
            </a:r>
          </a:p>
          <a:p>
            <a:r>
              <a:rPr lang="en-US" dirty="0" smtClean="0"/>
              <a:t>and allowing subjects to alter the protection state in certain ways. The model addresses</a:t>
            </a:r>
          </a:p>
          <a:p>
            <a:r>
              <a:rPr lang="en-US" dirty="0" smtClean="0"/>
              <a:t>all three requirements, giving a general, logical description of a DAC system.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55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To represent the protection state, we extend the universe of objects in the</a:t>
            </a:r>
          </a:p>
          <a:p>
            <a:r>
              <a:rPr lang="en-US" dirty="0" smtClean="0"/>
              <a:t>access control matrix to include the following:</a:t>
            </a:r>
          </a:p>
          <a:p>
            <a:r>
              <a:rPr lang="en-US" dirty="0" smtClean="0"/>
              <a:t>• </a:t>
            </a:r>
            <a:r>
              <a:rPr lang="en-US" b="1" dirty="0" smtClean="0"/>
              <a:t>Processes: Access rights include the ability to delete a process, stop (block),</a:t>
            </a:r>
          </a:p>
          <a:p>
            <a:r>
              <a:rPr lang="en-US" dirty="0" smtClean="0"/>
              <a:t>and wake up a process.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Devices: Access rights include the ability to read/write the device, to control</a:t>
            </a:r>
          </a:p>
          <a:p>
            <a:r>
              <a:rPr lang="en-US" dirty="0" smtClean="0"/>
              <a:t>its operation (e.g., a disk seek), and to block/unblock the device for use.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Memory locations or regions: Access rights include the ability to read/write</a:t>
            </a:r>
          </a:p>
          <a:p>
            <a:r>
              <a:rPr lang="en-US" dirty="0" smtClean="0"/>
              <a:t>certain regions of memory that are protected such that the default is to disallow</a:t>
            </a:r>
          </a:p>
          <a:p>
            <a:r>
              <a:rPr lang="en-US" dirty="0" smtClean="0"/>
              <a:t>access.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Subjects: Access rights with respect to a subject have to do with the ability</a:t>
            </a:r>
          </a:p>
          <a:p>
            <a:r>
              <a:rPr lang="en-US" dirty="0" smtClean="0"/>
              <a:t>to grant or delete access rights of that subject to other objects, as explained</a:t>
            </a:r>
          </a:p>
          <a:p>
            <a:r>
              <a:rPr lang="en-US" dirty="0" smtClean="0"/>
              <a:t>subsequently.</a:t>
            </a:r>
            <a:endParaRPr lang="en-US" dirty="0" smtClean="0">
              <a:latin typeface="Times New Roman" pitchFamily="-110" charset="0"/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Figure 4.4 is an example. For an access control matrix </a:t>
            </a:r>
            <a:r>
              <a:rPr lang="en-US" i="1" dirty="0" smtClean="0"/>
              <a:t>A, each entry A[S, X]</a:t>
            </a:r>
          </a:p>
          <a:p>
            <a:pPr>
              <a:defRPr/>
            </a:pPr>
            <a:r>
              <a:rPr lang="en-US" dirty="0" smtClean="0"/>
              <a:t>contains strings, called access attributes, that specify the access rights of subject </a:t>
            </a:r>
            <a:r>
              <a:rPr lang="en-US" i="1" dirty="0" smtClean="0"/>
              <a:t>S to</a:t>
            </a:r>
          </a:p>
          <a:p>
            <a:pPr>
              <a:defRPr/>
            </a:pPr>
            <a:r>
              <a:rPr lang="en-US" dirty="0" smtClean="0"/>
              <a:t>object </a:t>
            </a:r>
            <a:r>
              <a:rPr lang="en-US" i="1" dirty="0" smtClean="0"/>
              <a:t>X. For example, in Figure 4.4, S1 may read file F2, because ‘read’ appears in</a:t>
            </a:r>
          </a:p>
          <a:p>
            <a:pPr>
              <a:defRPr/>
            </a:pPr>
            <a:r>
              <a:rPr lang="en-US" i="1" dirty="0" smtClean="0"/>
              <a:t>A[S1, F1].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From a logical or functional point of view, a separate access control module is</a:t>
            </a:r>
          </a:p>
          <a:p>
            <a:pPr>
              <a:defRPr/>
            </a:pPr>
            <a:r>
              <a:rPr lang="en-US" dirty="0" smtClean="0"/>
              <a:t>associated with each type of object (Figure 4.5). The module evaluates each request</a:t>
            </a:r>
          </a:p>
          <a:p>
            <a:pPr>
              <a:defRPr/>
            </a:pPr>
            <a:r>
              <a:rPr lang="en-US" dirty="0" smtClean="0"/>
              <a:t>by a subject to access an object to determine if the access right exists. An access</a:t>
            </a:r>
          </a:p>
          <a:p>
            <a:pPr>
              <a:defRPr/>
            </a:pPr>
            <a:r>
              <a:rPr lang="en-US" dirty="0" smtClean="0"/>
              <a:t>attempt triggers the following steps:</a:t>
            </a:r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1. A subject </a:t>
            </a:r>
            <a:r>
              <a:rPr lang="en-US" b="1" i="1" dirty="0" smtClean="0"/>
              <a:t>S0 issues a request of type α for object X.</a:t>
            </a:r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2. The request causes the system (the operating system or an access control interface</a:t>
            </a:r>
          </a:p>
          <a:p>
            <a:pPr>
              <a:defRPr/>
            </a:pPr>
            <a:r>
              <a:rPr lang="en-US" dirty="0" smtClean="0"/>
              <a:t>module of some sort) to generate a message of the form (</a:t>
            </a:r>
            <a:r>
              <a:rPr lang="en-US" i="1" dirty="0" smtClean="0"/>
              <a:t>S0, α, X) to the</a:t>
            </a:r>
          </a:p>
          <a:p>
            <a:pPr>
              <a:defRPr/>
            </a:pPr>
            <a:r>
              <a:rPr lang="en-US" dirty="0" smtClean="0"/>
              <a:t>controller for </a:t>
            </a:r>
            <a:r>
              <a:rPr lang="en-US" i="1" dirty="0" smtClean="0"/>
              <a:t>X.</a:t>
            </a:r>
          </a:p>
          <a:p>
            <a:pPr>
              <a:defRPr/>
            </a:pPr>
            <a:endParaRPr lang="en-US" i="1" dirty="0" smtClean="0"/>
          </a:p>
          <a:p>
            <a:pPr>
              <a:defRPr/>
            </a:pPr>
            <a:r>
              <a:rPr lang="en-US" b="1" dirty="0" smtClean="0"/>
              <a:t>3. The controller interrogates the access matrix A to determine if α is in </a:t>
            </a:r>
            <a:r>
              <a:rPr lang="en-US" b="1" i="1" dirty="0" smtClean="0"/>
              <a:t>A[S0, X].</a:t>
            </a:r>
          </a:p>
          <a:p>
            <a:pPr>
              <a:defRPr/>
            </a:pPr>
            <a:r>
              <a:rPr lang="en-US" dirty="0" smtClean="0"/>
              <a:t>If so, the access is allowed; if not, the access is denied and a protection violation</a:t>
            </a:r>
          </a:p>
          <a:p>
            <a:pPr>
              <a:defRPr/>
            </a:pPr>
            <a:r>
              <a:rPr lang="en-US" dirty="0" smtClean="0"/>
              <a:t>occurs. The violation should trigger a warning and appropriate action.</a:t>
            </a:r>
            <a:endParaRPr 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B0111-EC92-5640-9A5B-6D91901B7604}" type="slidenum">
              <a:rPr lang="en-AU" smtClean="0"/>
              <a:pPr/>
              <a:t>11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95239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EF1EA-CC91-BB41-AF6D-2ABB69E0F891}" type="slidenum">
              <a:rPr lang="en-AU"/>
              <a:pPr/>
              <a:t>12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1" y="4415789"/>
            <a:ext cx="5608320" cy="4415791"/>
          </a:xfrm>
          <a:noFill/>
          <a:ln/>
        </p:spPr>
        <p:txBody>
          <a:bodyPr/>
          <a:lstStyle/>
          <a:p>
            <a:r>
              <a:rPr lang="en-US" dirty="0" smtClean="0"/>
              <a:t>Figure 4.5 suggests that every access by a subject to an object is mediated</a:t>
            </a:r>
          </a:p>
          <a:p>
            <a:r>
              <a:rPr lang="en-US" dirty="0" smtClean="0"/>
              <a:t>by the controller for that object, and that the controller’s decision is based on the</a:t>
            </a:r>
          </a:p>
          <a:p>
            <a:r>
              <a:rPr lang="en-US" dirty="0" smtClean="0"/>
              <a:t>current contents of the matrix. In addition, certain subjects have the authority to</a:t>
            </a:r>
          </a:p>
          <a:p>
            <a:r>
              <a:rPr lang="en-US" dirty="0" smtClean="0"/>
              <a:t>make specific changes to the access matrix. A request to modify the access matrix is</a:t>
            </a:r>
          </a:p>
          <a:p>
            <a:r>
              <a:rPr lang="en-US" dirty="0" smtClean="0"/>
              <a:t>treated as an access to the matrix, with the individual entries in the matrix treated as</a:t>
            </a:r>
          </a:p>
          <a:p>
            <a:r>
              <a:rPr lang="en-US" dirty="0" smtClean="0"/>
              <a:t>objects. Such accesses are mediated by an access matrix controller, which controls</a:t>
            </a:r>
          </a:p>
          <a:p>
            <a:r>
              <a:rPr lang="en-US" dirty="0" smtClean="0"/>
              <a:t>updates to the matrix.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en-US" dirty="0" smtClean="0"/>
              <a:t>The model also includes a set of rules that govern modifications to the access</a:t>
            </a:r>
          </a:p>
          <a:p>
            <a:pPr>
              <a:defRPr/>
            </a:pPr>
            <a:r>
              <a:rPr lang="en-US" dirty="0" smtClean="0"/>
              <a:t>matrix, shown in Table 4.2. For this purpose, we introduce the access rights ‘owner’</a:t>
            </a:r>
          </a:p>
          <a:p>
            <a:pPr>
              <a:defRPr/>
            </a:pPr>
            <a:r>
              <a:rPr lang="en-US" dirty="0" smtClean="0"/>
              <a:t>and ‘control’ and the concept of a copy flag, explained in the subsequent paragraphs.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first three rules deal with transferring, granting, and deleting access rights.</a:t>
            </a:r>
          </a:p>
          <a:p>
            <a:pPr>
              <a:defRPr/>
            </a:pPr>
            <a:r>
              <a:rPr lang="en-US" dirty="0" smtClean="0"/>
              <a:t>Suppose that the entry α* exists in </a:t>
            </a:r>
            <a:r>
              <a:rPr lang="en-US" i="1" dirty="0" smtClean="0"/>
              <a:t>A[S0, X]. This means that S0 has access right α to</a:t>
            </a:r>
          </a:p>
          <a:p>
            <a:pPr>
              <a:defRPr/>
            </a:pPr>
            <a:r>
              <a:rPr lang="en-US" dirty="0" smtClean="0"/>
              <a:t>subject </a:t>
            </a:r>
            <a:r>
              <a:rPr lang="en-US" i="1" dirty="0" smtClean="0"/>
              <a:t>X and, because of the presence of the copy flag, can transfer this right, with</a:t>
            </a:r>
          </a:p>
          <a:p>
            <a:pPr>
              <a:defRPr/>
            </a:pPr>
            <a:r>
              <a:rPr lang="en-US" dirty="0" smtClean="0"/>
              <a:t>or without copy flag, to another subject. Rule R1 expresses this capability. A subject</a:t>
            </a:r>
          </a:p>
          <a:p>
            <a:pPr>
              <a:defRPr/>
            </a:pPr>
            <a:r>
              <a:rPr lang="en-US" dirty="0" smtClean="0"/>
              <a:t>would transfer the access right without the copy flag if there were a concern that</a:t>
            </a:r>
          </a:p>
          <a:p>
            <a:pPr>
              <a:defRPr/>
            </a:pPr>
            <a:r>
              <a:rPr lang="en-US" dirty="0" smtClean="0"/>
              <a:t>the new subject would maliciously transfer the right to another subject that should</a:t>
            </a:r>
          </a:p>
          <a:p>
            <a:pPr>
              <a:defRPr/>
            </a:pPr>
            <a:r>
              <a:rPr lang="en-US" dirty="0" smtClean="0"/>
              <a:t>not have that access right. For example, </a:t>
            </a:r>
            <a:r>
              <a:rPr lang="en-US" i="1" dirty="0" smtClean="0"/>
              <a:t>S1 may place ‘read’ or ‘read*’ in any matrix</a:t>
            </a:r>
          </a:p>
          <a:p>
            <a:pPr>
              <a:defRPr/>
            </a:pPr>
            <a:r>
              <a:rPr lang="en-US" dirty="0" smtClean="0"/>
              <a:t>entry in the </a:t>
            </a:r>
            <a:r>
              <a:rPr lang="en-US" i="1" dirty="0" smtClean="0"/>
              <a:t>F1 column. Rule R2 states that if S0 is designated as the owner of object</a:t>
            </a:r>
          </a:p>
          <a:p>
            <a:pPr>
              <a:defRPr/>
            </a:pPr>
            <a:r>
              <a:rPr lang="en-US" i="1" dirty="0" smtClean="0"/>
              <a:t>X, then S0 can grant an access right to that object for any other subject. Rule 2 states</a:t>
            </a:r>
          </a:p>
          <a:p>
            <a:pPr>
              <a:defRPr/>
            </a:pPr>
            <a:r>
              <a:rPr lang="en-US" dirty="0" smtClean="0"/>
              <a:t>that </a:t>
            </a:r>
            <a:r>
              <a:rPr lang="en-US" i="1" dirty="0" smtClean="0"/>
              <a:t>S0 can add any access right to A[S, X] for any S, if S0 has ‘owner’ access to x.</a:t>
            </a:r>
          </a:p>
          <a:p>
            <a:pPr>
              <a:defRPr/>
            </a:pPr>
            <a:r>
              <a:rPr lang="en-US" dirty="0" smtClean="0"/>
              <a:t>Rule R3 permits </a:t>
            </a:r>
            <a:r>
              <a:rPr lang="en-US" i="1" dirty="0" smtClean="0"/>
              <a:t>S0 to delete any access right from any matrix entry in a row for</a:t>
            </a:r>
          </a:p>
          <a:p>
            <a:pPr>
              <a:defRPr/>
            </a:pPr>
            <a:r>
              <a:rPr lang="en-US" dirty="0" smtClean="0"/>
              <a:t>which </a:t>
            </a:r>
            <a:r>
              <a:rPr lang="en-US" i="1" dirty="0" smtClean="0"/>
              <a:t>S0 controls the subject and for any matrix entry in a column for which S0 owns</a:t>
            </a:r>
          </a:p>
          <a:p>
            <a:pPr>
              <a:defRPr/>
            </a:pPr>
            <a:r>
              <a:rPr lang="en-US" dirty="0" smtClean="0"/>
              <a:t>the object. Rule R4 permits a subject to read that portion of the matrix that it owns</a:t>
            </a:r>
          </a:p>
          <a:p>
            <a:pPr>
              <a:defRPr/>
            </a:pPr>
            <a:r>
              <a:rPr lang="en-US" dirty="0" smtClean="0"/>
              <a:t>or controls.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remaining rules in Table 4.2 govern the creation and deletion of subjects</a:t>
            </a:r>
          </a:p>
          <a:p>
            <a:pPr>
              <a:defRPr/>
            </a:pPr>
            <a:r>
              <a:rPr lang="en-US" dirty="0" smtClean="0"/>
              <a:t>and objects. Rule R5 states that any subject can create a new object, which it</a:t>
            </a:r>
          </a:p>
          <a:p>
            <a:pPr>
              <a:defRPr/>
            </a:pPr>
            <a:r>
              <a:rPr lang="en-US" dirty="0" smtClean="0"/>
              <a:t>owns, and can then grant and delete access to the object. Under rule R6, the owner</a:t>
            </a:r>
          </a:p>
          <a:p>
            <a:pPr>
              <a:defRPr/>
            </a:pPr>
            <a:r>
              <a:rPr lang="en-US" dirty="0" smtClean="0"/>
              <a:t>of an object can destroy the object, resulting in the deletion of the corresponding</a:t>
            </a:r>
          </a:p>
          <a:p>
            <a:pPr>
              <a:defRPr/>
            </a:pPr>
            <a:r>
              <a:rPr lang="en-US" dirty="0" smtClean="0"/>
              <a:t>column of the access matrix. Rule R7 enables any subject to create a new subject;</a:t>
            </a:r>
          </a:p>
          <a:p>
            <a:pPr>
              <a:defRPr/>
            </a:pPr>
            <a:r>
              <a:rPr lang="en-US" dirty="0" smtClean="0"/>
              <a:t>the creator owns the new subject and the new subject has control access to itself.</a:t>
            </a:r>
          </a:p>
          <a:p>
            <a:pPr>
              <a:defRPr/>
            </a:pPr>
            <a:r>
              <a:rPr lang="en-US" dirty="0" smtClean="0"/>
              <a:t>Rule R8 permits the owner of a subject to delete the row and column (if there are</a:t>
            </a:r>
          </a:p>
          <a:p>
            <a:pPr>
              <a:defRPr/>
            </a:pPr>
            <a:r>
              <a:rPr lang="en-US" dirty="0" smtClean="0"/>
              <a:t>subject columns) of the access matrix designated by that subject.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set of rules in Table 4.2 is an example of the rule set that could be defined</a:t>
            </a:r>
          </a:p>
          <a:p>
            <a:pPr>
              <a:defRPr/>
            </a:pPr>
            <a:r>
              <a:rPr lang="en-US" dirty="0" smtClean="0"/>
              <a:t>for an access control system. The following are examples of additional or alternative</a:t>
            </a:r>
          </a:p>
          <a:p>
            <a:pPr>
              <a:defRPr/>
            </a:pPr>
            <a:r>
              <a:rPr lang="en-US" dirty="0" smtClean="0"/>
              <a:t>rules that could be included. A transfer-only right could be defined, which results in</a:t>
            </a:r>
          </a:p>
          <a:p>
            <a:pPr>
              <a:defRPr/>
            </a:pPr>
            <a:r>
              <a:rPr lang="en-US" dirty="0" smtClean="0"/>
              <a:t>the transferred right being added to the target subject and deleted from the transferring</a:t>
            </a:r>
          </a:p>
          <a:p>
            <a:pPr>
              <a:defRPr/>
            </a:pPr>
            <a:r>
              <a:rPr lang="en-US" dirty="0" smtClean="0"/>
              <a:t>subject. The number of owners of an object or a subject could limited to one by</a:t>
            </a:r>
          </a:p>
          <a:p>
            <a:pPr>
              <a:defRPr/>
            </a:pPr>
            <a:r>
              <a:rPr lang="en-US" dirty="0" smtClean="0"/>
              <a:t>not allowing the copy flag to accompany the owner right.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ability of one subject to create another subject and to have ‘owner’ access</a:t>
            </a:r>
          </a:p>
          <a:p>
            <a:pPr>
              <a:defRPr/>
            </a:pPr>
            <a:r>
              <a:rPr lang="en-US" dirty="0" smtClean="0"/>
              <a:t>right to that subject can be used to define a hierarchy of subjects. For example, in</a:t>
            </a:r>
          </a:p>
          <a:p>
            <a:pPr>
              <a:defRPr/>
            </a:pPr>
            <a:r>
              <a:rPr lang="en-US" dirty="0" smtClean="0"/>
              <a:t>Figure 4.4, </a:t>
            </a:r>
            <a:r>
              <a:rPr lang="en-US" i="1" dirty="0" smtClean="0"/>
              <a:t>S1 owns S2 and S3, so that S2 and S3 are subordinate to S1. By the rules</a:t>
            </a:r>
          </a:p>
          <a:p>
            <a:pPr>
              <a:defRPr/>
            </a:pPr>
            <a:r>
              <a:rPr lang="en-US" dirty="0" smtClean="0"/>
              <a:t>of Table 4.2, </a:t>
            </a:r>
            <a:r>
              <a:rPr lang="en-US" i="1" dirty="0" smtClean="0"/>
              <a:t>S1 can grant and delete to S2 access rights that S1 already has. Thus,</a:t>
            </a:r>
          </a:p>
          <a:p>
            <a:pPr>
              <a:defRPr/>
            </a:pPr>
            <a:r>
              <a:rPr lang="en-US" dirty="0" smtClean="0"/>
              <a:t>a subject can create another subject with a subset of its own access rights. This</a:t>
            </a:r>
          </a:p>
          <a:p>
            <a:pPr>
              <a:defRPr/>
            </a:pPr>
            <a:r>
              <a:rPr lang="en-US" dirty="0" smtClean="0"/>
              <a:t>might be useful, for example, if a subject is invoking an application that is not fully</a:t>
            </a:r>
          </a:p>
          <a:p>
            <a:pPr>
              <a:defRPr/>
            </a:pPr>
            <a:r>
              <a:rPr lang="en-US" dirty="0" smtClean="0"/>
              <a:t>trusted and does not want that application to be able to transfer access rights to</a:t>
            </a:r>
          </a:p>
          <a:p>
            <a:pPr>
              <a:defRPr/>
            </a:pPr>
            <a:r>
              <a:rPr lang="en-US" dirty="0" smtClean="0"/>
              <a:t>other subjects.</a:t>
            </a: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D2C05-B583-B542-8A3D-74CE52987AA2}" type="slidenum">
              <a:rPr lang="en-AU" smtClean="0"/>
              <a:pPr/>
              <a:t>13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70345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1F9B6-4E1A-F54C-8F77-FF52DDEA3B8A}" type="slidenum">
              <a:rPr lang="en-AU"/>
              <a:pPr/>
              <a:t>14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The access control matrix model that we have discussed so far associates a set of</a:t>
            </a:r>
          </a:p>
          <a:p>
            <a:r>
              <a:rPr lang="en-US" smtClean="0"/>
              <a:t>capabilities with a user. A more general and more flexible approach, proposed</a:t>
            </a:r>
          </a:p>
          <a:p>
            <a:r>
              <a:rPr lang="en-US" smtClean="0"/>
              <a:t>in [LAMP71], is to associate capabilities with protection domains. A protection</a:t>
            </a:r>
          </a:p>
          <a:p>
            <a:r>
              <a:rPr lang="en-US" smtClean="0"/>
              <a:t>domain is a set of objects together with access rights to those objects. In terms</a:t>
            </a:r>
          </a:p>
          <a:p>
            <a:r>
              <a:rPr lang="en-US" smtClean="0"/>
              <a:t>of the access matrix, a row defines a protection domain. So far, we have equated</a:t>
            </a:r>
          </a:p>
          <a:p>
            <a:r>
              <a:rPr lang="en-US" smtClean="0"/>
              <a:t>each row with a specific user. So, in this limited model, each user has a protection</a:t>
            </a:r>
          </a:p>
          <a:p>
            <a:r>
              <a:rPr lang="en-US" smtClean="0"/>
              <a:t>domain, and any processes spawned by the user have access rights defined by the</a:t>
            </a:r>
          </a:p>
          <a:p>
            <a:r>
              <a:rPr lang="en-US" smtClean="0"/>
              <a:t>same protection domain.</a:t>
            </a:r>
          </a:p>
          <a:p>
            <a:endParaRPr lang="en-US" smtClean="0"/>
          </a:p>
          <a:p>
            <a:r>
              <a:rPr lang="en-US" smtClean="0"/>
              <a:t>A more general concept of protection domain provides more flexibility. For</a:t>
            </a:r>
          </a:p>
          <a:p>
            <a:r>
              <a:rPr lang="en-US" smtClean="0"/>
              <a:t>example, a user can spawn processes with a subset of the access rights of the user,</a:t>
            </a:r>
          </a:p>
          <a:p>
            <a:r>
              <a:rPr lang="en-US" smtClean="0"/>
              <a:t>defined as a new protection domain. This limits the capability of the process.</a:t>
            </a:r>
          </a:p>
          <a:p>
            <a:r>
              <a:rPr lang="en-US" smtClean="0"/>
              <a:t>Such a scheme could be used by a server process to spawn processes for different</a:t>
            </a:r>
          </a:p>
          <a:p>
            <a:r>
              <a:rPr lang="en-US" smtClean="0"/>
              <a:t>classes of users. Also, a user could define a protection domain for a program that</a:t>
            </a:r>
          </a:p>
          <a:p>
            <a:r>
              <a:rPr lang="en-US" smtClean="0"/>
              <a:t>is not fully trusted, so that its access is limited to a safe subset of the user’s access</a:t>
            </a:r>
          </a:p>
          <a:p>
            <a:r>
              <a:rPr lang="en-US" smtClean="0"/>
              <a:t>rights.</a:t>
            </a:r>
          </a:p>
          <a:p>
            <a:endParaRPr lang="en-US" smtClean="0"/>
          </a:p>
          <a:p>
            <a:r>
              <a:rPr lang="en-US" smtClean="0"/>
              <a:t>The association between a process and a domain can be static or dynamic.</a:t>
            </a:r>
          </a:p>
          <a:p>
            <a:r>
              <a:rPr lang="en-US" smtClean="0"/>
              <a:t>For example, a process may execute a sequence of procedures and require different</a:t>
            </a:r>
          </a:p>
          <a:p>
            <a:r>
              <a:rPr lang="en-US" smtClean="0"/>
              <a:t>access rights for each procedure, such as read file and write file. In general,</a:t>
            </a:r>
          </a:p>
          <a:p>
            <a:r>
              <a:rPr lang="en-US" smtClean="0"/>
              <a:t>we would like to minimize the access rights that any user or process has at any</a:t>
            </a:r>
          </a:p>
          <a:p>
            <a:r>
              <a:rPr lang="en-US" smtClean="0"/>
              <a:t>one time; the use of protection domains provides a simple means to satisfy this</a:t>
            </a:r>
          </a:p>
          <a:p>
            <a:r>
              <a:rPr lang="en-US" smtClean="0"/>
              <a:t>requirement.</a:t>
            </a:r>
          </a:p>
          <a:p>
            <a:endParaRPr lang="en-US" smtClean="0"/>
          </a:p>
          <a:p>
            <a:r>
              <a:rPr lang="en-US" smtClean="0"/>
              <a:t>One form of protection domain has to do with the distinction made in many</a:t>
            </a:r>
          </a:p>
          <a:p>
            <a:r>
              <a:rPr lang="en-US" smtClean="0"/>
              <a:t>operating systems, such as UNIX, between user and kernel mode. A user program</a:t>
            </a:r>
          </a:p>
          <a:p>
            <a:r>
              <a:rPr lang="en-US" smtClean="0"/>
              <a:t>executes in a </a:t>
            </a:r>
            <a:r>
              <a:rPr lang="en-US" b="1" smtClean="0"/>
              <a:t>user mode, in which certain areas of memory are protected from the</a:t>
            </a:r>
          </a:p>
          <a:p>
            <a:r>
              <a:rPr lang="en-US" smtClean="0"/>
              <a:t>user’s use and in which certain instructions may not be executed. When the user</a:t>
            </a:r>
          </a:p>
          <a:p>
            <a:r>
              <a:rPr lang="en-US" smtClean="0"/>
              <a:t>process calls a system routine, that routine executes in a system mode, or what has</a:t>
            </a:r>
          </a:p>
          <a:p>
            <a:r>
              <a:rPr lang="en-US" smtClean="0"/>
              <a:t>come to be called </a:t>
            </a:r>
            <a:r>
              <a:rPr lang="en-US" b="1" smtClean="0"/>
              <a:t>kernel mode, in which privileged instructions may be executed</a:t>
            </a:r>
          </a:p>
          <a:p>
            <a:r>
              <a:rPr lang="en-US" smtClean="0"/>
              <a:t>and in which protected areas of memory may be accessed.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03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1F9B6-4E1A-F54C-8F77-FF52DDEA3B8A}" type="slidenum">
              <a:rPr lang="en-AU"/>
              <a:pPr/>
              <a:t>15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The access control matrix model that we have discussed so far associates a set of</a:t>
            </a:r>
          </a:p>
          <a:p>
            <a:r>
              <a:rPr lang="en-US" smtClean="0"/>
              <a:t>capabilities with a user. A more general and more flexible approach, proposed</a:t>
            </a:r>
          </a:p>
          <a:p>
            <a:r>
              <a:rPr lang="en-US" smtClean="0"/>
              <a:t>in [LAMP71], is to associate capabilities with protection domains. A protection</a:t>
            </a:r>
          </a:p>
          <a:p>
            <a:r>
              <a:rPr lang="en-US" smtClean="0"/>
              <a:t>domain is a set of objects together with access rights to those objects. In terms</a:t>
            </a:r>
          </a:p>
          <a:p>
            <a:r>
              <a:rPr lang="en-US" smtClean="0"/>
              <a:t>of the access matrix, a row defines a protection domain. So far, we have equated</a:t>
            </a:r>
          </a:p>
          <a:p>
            <a:r>
              <a:rPr lang="en-US" smtClean="0"/>
              <a:t>each row with a specific user. So, in this limited model, each user has a protection</a:t>
            </a:r>
          </a:p>
          <a:p>
            <a:r>
              <a:rPr lang="en-US" smtClean="0"/>
              <a:t>domain, and any processes spawned by the user have access rights defined by the</a:t>
            </a:r>
          </a:p>
          <a:p>
            <a:r>
              <a:rPr lang="en-US" smtClean="0"/>
              <a:t>same protection domain.</a:t>
            </a:r>
          </a:p>
          <a:p>
            <a:endParaRPr lang="en-US" smtClean="0"/>
          </a:p>
          <a:p>
            <a:r>
              <a:rPr lang="en-US" smtClean="0"/>
              <a:t>A more general concept of protection domain provides more flexibility. For</a:t>
            </a:r>
          </a:p>
          <a:p>
            <a:r>
              <a:rPr lang="en-US" smtClean="0"/>
              <a:t>example, a user can spawn processes with a subset of the access rights of the user,</a:t>
            </a:r>
          </a:p>
          <a:p>
            <a:r>
              <a:rPr lang="en-US" smtClean="0"/>
              <a:t>defined as a new protection domain. This limits the capability of the process.</a:t>
            </a:r>
          </a:p>
          <a:p>
            <a:r>
              <a:rPr lang="en-US" smtClean="0"/>
              <a:t>Such a scheme could be used by a server process to spawn processes for different</a:t>
            </a:r>
          </a:p>
          <a:p>
            <a:r>
              <a:rPr lang="en-US" smtClean="0"/>
              <a:t>classes of users. Also, a user could define a protection domain for a program that</a:t>
            </a:r>
          </a:p>
          <a:p>
            <a:r>
              <a:rPr lang="en-US" smtClean="0"/>
              <a:t>is not fully trusted, so that its access is limited to a safe subset of the user’s access</a:t>
            </a:r>
          </a:p>
          <a:p>
            <a:r>
              <a:rPr lang="en-US" smtClean="0"/>
              <a:t>rights.</a:t>
            </a:r>
          </a:p>
          <a:p>
            <a:endParaRPr lang="en-US" smtClean="0"/>
          </a:p>
          <a:p>
            <a:r>
              <a:rPr lang="en-US" smtClean="0"/>
              <a:t>The association between a process and a domain can be static or dynamic.</a:t>
            </a:r>
          </a:p>
          <a:p>
            <a:r>
              <a:rPr lang="en-US" smtClean="0"/>
              <a:t>For example, a process may execute a sequence of procedures and require different</a:t>
            </a:r>
          </a:p>
          <a:p>
            <a:r>
              <a:rPr lang="en-US" smtClean="0"/>
              <a:t>access rights for each procedure, such as read file and write file. In general,</a:t>
            </a:r>
          </a:p>
          <a:p>
            <a:r>
              <a:rPr lang="en-US" smtClean="0"/>
              <a:t>we would like to minimize the access rights that any user or process has at any</a:t>
            </a:r>
          </a:p>
          <a:p>
            <a:r>
              <a:rPr lang="en-US" smtClean="0"/>
              <a:t>one time; the use of protection domains provides a simple means to satisfy this</a:t>
            </a:r>
          </a:p>
          <a:p>
            <a:r>
              <a:rPr lang="en-US" smtClean="0"/>
              <a:t>requirement.</a:t>
            </a:r>
          </a:p>
          <a:p>
            <a:endParaRPr lang="en-US" smtClean="0"/>
          </a:p>
          <a:p>
            <a:r>
              <a:rPr lang="en-US" smtClean="0"/>
              <a:t>One form of protection domain has to do with the distinction made in many</a:t>
            </a:r>
          </a:p>
          <a:p>
            <a:r>
              <a:rPr lang="en-US" smtClean="0"/>
              <a:t>operating systems, such as UNIX, between user and kernel mode. A user program</a:t>
            </a:r>
          </a:p>
          <a:p>
            <a:r>
              <a:rPr lang="en-US" smtClean="0"/>
              <a:t>executes in a </a:t>
            </a:r>
            <a:r>
              <a:rPr lang="en-US" b="1" smtClean="0"/>
              <a:t>user mode, in which certain areas of memory are protected from the</a:t>
            </a:r>
          </a:p>
          <a:p>
            <a:r>
              <a:rPr lang="en-US" smtClean="0"/>
              <a:t>user’s use and in which certain instructions may not be executed. When the user</a:t>
            </a:r>
          </a:p>
          <a:p>
            <a:r>
              <a:rPr lang="en-US" smtClean="0"/>
              <a:t>process calls a system routine, that routine executes in a system mode, or what has</a:t>
            </a:r>
          </a:p>
          <a:p>
            <a:r>
              <a:rPr lang="en-US" smtClean="0"/>
              <a:t>come to be called </a:t>
            </a:r>
            <a:r>
              <a:rPr lang="en-US" b="1" smtClean="0"/>
              <a:t>kernel mode, in which privileged instructions may be executed</a:t>
            </a:r>
          </a:p>
          <a:p>
            <a:r>
              <a:rPr lang="en-US" smtClean="0"/>
              <a:t>and in which protected areas of memory may be accessed.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91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DC8F6-94FD-5C41-8C23-2D1DC82F879F}" type="slidenum">
              <a:rPr lang="en-AU"/>
              <a:pPr/>
              <a:t>16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For our discussion of UNIX file access control, we first introduce several basic</a:t>
            </a:r>
          </a:p>
          <a:p>
            <a:r>
              <a:rPr lang="en-US" dirty="0" smtClean="0"/>
              <a:t>concepts concerning UNIX files and directories.</a:t>
            </a:r>
          </a:p>
          <a:p>
            <a:endParaRPr lang="en-US" dirty="0" smtClean="0"/>
          </a:p>
          <a:p>
            <a:r>
              <a:rPr lang="en-US" dirty="0" smtClean="0"/>
              <a:t>All types of UNIX files are administered by the operating system by means of</a:t>
            </a:r>
          </a:p>
          <a:p>
            <a:r>
              <a:rPr lang="en-US" dirty="0" err="1" smtClean="0"/>
              <a:t>inodes</a:t>
            </a:r>
            <a:r>
              <a:rPr lang="en-US" dirty="0" smtClean="0"/>
              <a:t>. An </a:t>
            </a:r>
            <a:r>
              <a:rPr lang="en-US" dirty="0" err="1" smtClean="0"/>
              <a:t>inode</a:t>
            </a:r>
            <a:r>
              <a:rPr lang="en-US" dirty="0" smtClean="0"/>
              <a:t> (index node) is a control structure that contains the key information</a:t>
            </a:r>
          </a:p>
          <a:p>
            <a:r>
              <a:rPr lang="en-US" dirty="0" smtClean="0"/>
              <a:t>needed by the operating system for a particular file. Several file names may be</a:t>
            </a:r>
          </a:p>
          <a:p>
            <a:r>
              <a:rPr lang="en-US" dirty="0" smtClean="0"/>
              <a:t>associated with a single </a:t>
            </a:r>
            <a:r>
              <a:rPr lang="en-US" dirty="0" err="1" smtClean="0"/>
              <a:t>inode</a:t>
            </a:r>
            <a:r>
              <a:rPr lang="en-US" dirty="0" smtClean="0"/>
              <a:t>, but an active </a:t>
            </a:r>
            <a:r>
              <a:rPr lang="en-US" dirty="0" err="1" smtClean="0"/>
              <a:t>inode</a:t>
            </a:r>
            <a:r>
              <a:rPr lang="en-US" dirty="0" smtClean="0"/>
              <a:t> is associated with exactly one file,</a:t>
            </a:r>
          </a:p>
          <a:p>
            <a:r>
              <a:rPr lang="en-US" dirty="0" smtClean="0"/>
              <a:t>and each file is controlled by exactly one </a:t>
            </a:r>
            <a:r>
              <a:rPr lang="en-US" dirty="0" err="1" smtClean="0"/>
              <a:t>inode</a:t>
            </a:r>
            <a:r>
              <a:rPr lang="en-US" dirty="0" smtClean="0"/>
              <a:t>. The attributes of the file as well as</a:t>
            </a:r>
          </a:p>
          <a:p>
            <a:r>
              <a:rPr lang="en-US" dirty="0" smtClean="0"/>
              <a:t>its permissions and other control information are stored in the </a:t>
            </a:r>
            <a:r>
              <a:rPr lang="en-US" dirty="0" err="1" smtClean="0"/>
              <a:t>inode</a:t>
            </a:r>
            <a:r>
              <a:rPr lang="en-US" dirty="0" smtClean="0"/>
              <a:t>. On the disk,</a:t>
            </a:r>
          </a:p>
          <a:p>
            <a:r>
              <a:rPr lang="en-US" dirty="0" smtClean="0"/>
              <a:t>there is an </a:t>
            </a:r>
            <a:r>
              <a:rPr lang="en-US" dirty="0" err="1" smtClean="0"/>
              <a:t>inode</a:t>
            </a:r>
            <a:r>
              <a:rPr lang="en-US" dirty="0" smtClean="0"/>
              <a:t> table, or </a:t>
            </a:r>
            <a:r>
              <a:rPr lang="en-US" dirty="0" err="1" smtClean="0"/>
              <a:t>inode</a:t>
            </a:r>
            <a:r>
              <a:rPr lang="en-US" dirty="0" smtClean="0"/>
              <a:t> list, that contains the </a:t>
            </a:r>
            <a:r>
              <a:rPr lang="en-US" dirty="0" err="1" smtClean="0"/>
              <a:t>inodes</a:t>
            </a:r>
            <a:r>
              <a:rPr lang="en-US" dirty="0" smtClean="0"/>
              <a:t> of all the files in the file</a:t>
            </a:r>
          </a:p>
          <a:p>
            <a:r>
              <a:rPr lang="en-US" dirty="0" smtClean="0"/>
              <a:t>system. When a file is opened, its </a:t>
            </a:r>
            <a:r>
              <a:rPr lang="en-US" dirty="0" err="1" smtClean="0"/>
              <a:t>inode</a:t>
            </a:r>
            <a:r>
              <a:rPr lang="en-US" dirty="0" smtClean="0"/>
              <a:t> is brought into main memory and stored in</a:t>
            </a:r>
          </a:p>
          <a:p>
            <a:r>
              <a:rPr lang="en-US" dirty="0" smtClean="0"/>
              <a:t>a memory-resident </a:t>
            </a:r>
            <a:r>
              <a:rPr lang="en-US" dirty="0" err="1" smtClean="0"/>
              <a:t>inode</a:t>
            </a:r>
            <a:r>
              <a:rPr lang="en-US" dirty="0" smtClean="0"/>
              <a:t> table.</a:t>
            </a:r>
          </a:p>
          <a:p>
            <a:endParaRPr lang="en-US" dirty="0" smtClean="0"/>
          </a:p>
          <a:p>
            <a:r>
              <a:rPr lang="en-US" dirty="0" smtClean="0"/>
              <a:t>Directories are structured in a hierarchical tree. Each directory can contain</a:t>
            </a:r>
          </a:p>
          <a:p>
            <a:r>
              <a:rPr lang="en-US" dirty="0" smtClean="0"/>
              <a:t>files and/or other directories. A directory that is inside another directory is referred</a:t>
            </a:r>
          </a:p>
          <a:p>
            <a:r>
              <a:rPr lang="en-US" dirty="0" smtClean="0"/>
              <a:t>to as a subdirectory. A directory is simply a file that contains a list of file names plus</a:t>
            </a:r>
          </a:p>
          <a:p>
            <a:r>
              <a:rPr lang="en-US" dirty="0" smtClean="0"/>
              <a:t>pointers to associated </a:t>
            </a:r>
            <a:r>
              <a:rPr lang="en-US" dirty="0" err="1" smtClean="0"/>
              <a:t>inodes</a:t>
            </a:r>
            <a:r>
              <a:rPr lang="en-US" dirty="0" smtClean="0"/>
              <a:t>. Thus, associated with each directory is its own </a:t>
            </a:r>
            <a:r>
              <a:rPr lang="en-US" dirty="0" err="1" smtClean="0"/>
              <a:t>inode</a:t>
            </a:r>
            <a:r>
              <a:rPr lang="en-US" dirty="0" smtClean="0"/>
              <a:t>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1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7F76C-8210-2C4B-BA74-342AEE451F54}" type="slidenum">
              <a:rPr lang="en-AU"/>
              <a:pPr/>
              <a:t>17</a:t>
            </a:fld>
            <a:endParaRPr lang="en-AU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Most UNIX systems depend on, or at least are based on, the file access control</a:t>
            </a:r>
          </a:p>
          <a:p>
            <a:r>
              <a:rPr lang="en-US" smtClean="0"/>
              <a:t>scheme introduced with the early versions of UNIX. Each UNIX user is assigned</a:t>
            </a:r>
          </a:p>
          <a:p>
            <a:r>
              <a:rPr lang="en-US" smtClean="0"/>
              <a:t>a unique user identification number (user ID). A user is also a member of a primary</a:t>
            </a:r>
          </a:p>
          <a:p>
            <a:r>
              <a:rPr lang="en-US" smtClean="0"/>
              <a:t>group, and possibly a number of other groups, each identified by a group ID.</a:t>
            </a:r>
          </a:p>
          <a:p>
            <a:r>
              <a:rPr lang="en-US" smtClean="0"/>
              <a:t>When a file is created, it is designated as owned by a particular user and marked</a:t>
            </a:r>
          </a:p>
          <a:p>
            <a:r>
              <a:rPr lang="en-US" smtClean="0"/>
              <a:t>with that user’s ID. It also belongs to a specific group, which initially is either its</a:t>
            </a:r>
          </a:p>
          <a:p>
            <a:r>
              <a:rPr lang="en-US" smtClean="0"/>
              <a:t>creator’s primary group, or the group of its parent directory if that directory has</a:t>
            </a:r>
          </a:p>
          <a:p>
            <a:r>
              <a:rPr lang="en-US" smtClean="0"/>
              <a:t>SetGID permission set. Associated with each file is a set of 12 protection bits. The</a:t>
            </a:r>
          </a:p>
          <a:p>
            <a:r>
              <a:rPr lang="en-US" smtClean="0"/>
              <a:t>owner ID, group ID, and protection bits are part of the file’s inode.</a:t>
            </a:r>
          </a:p>
          <a:p>
            <a:endParaRPr lang="en-US" smtClean="0"/>
          </a:p>
          <a:p>
            <a:r>
              <a:rPr lang="en-US" smtClean="0"/>
              <a:t>Nine of the protection bits specify read, write, and execute permission for the</a:t>
            </a:r>
          </a:p>
          <a:p>
            <a:r>
              <a:rPr lang="en-US" smtClean="0"/>
              <a:t>owner of the file, other members of the group to which this file belongs, and all other</a:t>
            </a:r>
          </a:p>
          <a:p>
            <a:r>
              <a:rPr lang="en-US" smtClean="0"/>
              <a:t>users. These form a hierarchy of owner, group, and all others, with the highest relevant</a:t>
            </a:r>
          </a:p>
          <a:p>
            <a:r>
              <a:rPr lang="en-US" smtClean="0"/>
              <a:t>set of permissions being used. Figure 4.6a shows an example in which the file owner has</a:t>
            </a:r>
          </a:p>
          <a:p>
            <a:r>
              <a:rPr lang="en-US" smtClean="0"/>
              <a:t>read and write access; all other members of the file’s group have read access, and users</a:t>
            </a:r>
          </a:p>
          <a:p>
            <a:r>
              <a:rPr lang="en-US" smtClean="0"/>
              <a:t>outside the group have no access rights to the file. When applied to a directory, the read</a:t>
            </a:r>
          </a:p>
          <a:p>
            <a:r>
              <a:rPr lang="en-US" smtClean="0"/>
              <a:t>and write bits grant the right to list and to create/rename/delete files in the directory.1</a:t>
            </a:r>
          </a:p>
          <a:p>
            <a:r>
              <a:rPr lang="en-US" smtClean="0"/>
              <a:t>The execute bit grants to right to descend into the directory or search it for a filename.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B2B341-F034-C041-9DA5-4EC9B0867383}" type="slidenum">
              <a:rPr lang="en-AU"/>
              <a:pPr/>
              <a:t>18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remaining three bits define special additional behavior for files or directories.</a:t>
            </a:r>
          </a:p>
          <a:p>
            <a:r>
              <a:rPr lang="en-US" dirty="0" smtClean="0"/>
              <a:t>Two of these are the “set user ID” (</a:t>
            </a:r>
            <a:r>
              <a:rPr lang="en-US" dirty="0" err="1" smtClean="0"/>
              <a:t>SetUID</a:t>
            </a:r>
            <a:r>
              <a:rPr lang="en-US" dirty="0" smtClean="0"/>
              <a:t>) and “set group ID” (</a:t>
            </a:r>
            <a:r>
              <a:rPr lang="en-US" dirty="0" err="1" smtClean="0"/>
              <a:t>SetGID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permissions. If these are set on an executable file, the operating system functions as</a:t>
            </a:r>
          </a:p>
          <a:p>
            <a:r>
              <a:rPr lang="en-US" dirty="0" smtClean="0"/>
              <a:t>follows. When a user (with execute privileges for this file) executes the file, the system</a:t>
            </a:r>
          </a:p>
          <a:p>
            <a:r>
              <a:rPr lang="en-US" dirty="0" smtClean="0"/>
              <a:t>temporarily allocates the rights of the user’s ID of the file creator, or the file’s group,</a:t>
            </a:r>
          </a:p>
          <a:p>
            <a:r>
              <a:rPr lang="en-US" dirty="0" smtClean="0"/>
              <a:t>respectively, to those of the user executing the file. These are known as the “effective</a:t>
            </a:r>
          </a:p>
          <a:p>
            <a:r>
              <a:rPr lang="en-US" dirty="0" smtClean="0"/>
              <a:t>user ID” and “effective group ID” and are used in addition to the “real user ID” and</a:t>
            </a:r>
          </a:p>
          <a:p>
            <a:r>
              <a:rPr lang="en-US" dirty="0" smtClean="0"/>
              <a:t>“real group ID” of the executing user when making access control decisions for this</a:t>
            </a:r>
          </a:p>
          <a:p>
            <a:r>
              <a:rPr lang="en-US" dirty="0" smtClean="0"/>
              <a:t>program. This change is only effective while the program is being executed. This feature</a:t>
            </a:r>
          </a:p>
          <a:p>
            <a:r>
              <a:rPr lang="en-US" dirty="0" smtClean="0"/>
              <a:t>enables the creation and use of privileged programs that may use files normally</a:t>
            </a:r>
          </a:p>
          <a:p>
            <a:r>
              <a:rPr lang="en-US" dirty="0" smtClean="0"/>
              <a:t>inaccessible to other users. It enables users to access certain files in a controlled fashion.</a:t>
            </a:r>
          </a:p>
          <a:p>
            <a:r>
              <a:rPr lang="en-US" dirty="0" smtClean="0"/>
              <a:t>Alternatively, when applied to a directory, the </a:t>
            </a:r>
            <a:r>
              <a:rPr lang="en-US" dirty="0" err="1" smtClean="0"/>
              <a:t>SetGID</a:t>
            </a:r>
            <a:r>
              <a:rPr lang="en-US" dirty="0" smtClean="0"/>
              <a:t> permission indicates that newly</a:t>
            </a:r>
          </a:p>
          <a:p>
            <a:r>
              <a:rPr lang="en-US" dirty="0" smtClean="0"/>
              <a:t>created files will inherit the group of this directory. The </a:t>
            </a:r>
            <a:r>
              <a:rPr lang="en-US" dirty="0" err="1" smtClean="0"/>
              <a:t>SetUID</a:t>
            </a:r>
            <a:r>
              <a:rPr lang="en-US" dirty="0" smtClean="0"/>
              <a:t> permission is ignored.</a:t>
            </a:r>
          </a:p>
        </p:txBody>
      </p:sp>
    </p:spTree>
    <p:extLst>
      <p:ext uri="{BB962C8B-B14F-4D97-AF65-F5344CB8AC3E}">
        <p14:creationId xmlns:p14="http://schemas.microsoft.com/office/powerpoint/2010/main" val="2233311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B2B341-F034-C041-9DA5-4EC9B0867383}" type="slidenum">
              <a:rPr lang="en-AU"/>
              <a:pPr/>
              <a:t>19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final permission bit is the “Sticky” bit. When set on a file, this originally</a:t>
            </a:r>
          </a:p>
          <a:p>
            <a:r>
              <a:rPr lang="en-US" dirty="0" smtClean="0"/>
              <a:t>indicated that the system should retain the file contents in memory following execution.</a:t>
            </a:r>
          </a:p>
          <a:p>
            <a:r>
              <a:rPr lang="en-US" dirty="0" smtClean="0"/>
              <a:t>This is no longer used. When applied to a directory, though, it specifies that</a:t>
            </a:r>
          </a:p>
          <a:p>
            <a:r>
              <a:rPr lang="en-US" dirty="0" smtClean="0"/>
              <a:t>only the owner of any file in the directory can rename, move, or delete that file. This</a:t>
            </a:r>
          </a:p>
          <a:p>
            <a:r>
              <a:rPr lang="en-US" dirty="0" smtClean="0"/>
              <a:t>is useful for managing files in shared temporary directories.</a:t>
            </a:r>
          </a:p>
          <a:p>
            <a:endParaRPr lang="en-US" dirty="0" smtClean="0"/>
          </a:p>
          <a:p>
            <a:r>
              <a:rPr lang="en-US" dirty="0" smtClean="0"/>
              <a:t>One particular user ID is designated as “</a:t>
            </a:r>
            <a:r>
              <a:rPr lang="en-US" dirty="0" err="1" smtClean="0"/>
              <a:t>superuser</a:t>
            </a:r>
            <a:r>
              <a:rPr lang="en-US" dirty="0" smtClean="0"/>
              <a:t>.” The </a:t>
            </a:r>
            <a:r>
              <a:rPr lang="en-US" dirty="0" err="1" smtClean="0"/>
              <a:t>superuser</a:t>
            </a:r>
            <a:r>
              <a:rPr lang="en-US" dirty="0" smtClean="0"/>
              <a:t> is</a:t>
            </a:r>
          </a:p>
          <a:p>
            <a:r>
              <a:rPr lang="en-US" dirty="0" smtClean="0"/>
              <a:t>exempt from the usual file access control constraints and has </a:t>
            </a:r>
            <a:r>
              <a:rPr lang="en-US" dirty="0" err="1" smtClean="0"/>
              <a:t>systemwide</a:t>
            </a:r>
            <a:r>
              <a:rPr lang="en-US" dirty="0" smtClean="0"/>
              <a:t> access.</a:t>
            </a:r>
          </a:p>
          <a:p>
            <a:r>
              <a:rPr lang="en-US" dirty="0" smtClean="0"/>
              <a:t>Any program that is owned by, and </a:t>
            </a:r>
            <a:r>
              <a:rPr lang="en-US" dirty="0" err="1" smtClean="0"/>
              <a:t>SetUID</a:t>
            </a:r>
            <a:r>
              <a:rPr lang="en-US" dirty="0" smtClean="0"/>
              <a:t> to, the “</a:t>
            </a:r>
            <a:r>
              <a:rPr lang="en-US" dirty="0" err="1" smtClean="0"/>
              <a:t>superuser</a:t>
            </a:r>
            <a:r>
              <a:rPr lang="en-US" dirty="0" smtClean="0"/>
              <a:t>” potentially grants</a:t>
            </a:r>
          </a:p>
          <a:p>
            <a:r>
              <a:rPr lang="en-US" dirty="0" smtClean="0"/>
              <a:t>unrestricted access to the system to any user executing that program. Hence great</a:t>
            </a:r>
          </a:p>
          <a:p>
            <a:r>
              <a:rPr lang="en-US" dirty="0" smtClean="0"/>
              <a:t>care is needed when writing such programs.</a:t>
            </a:r>
          </a:p>
          <a:p>
            <a:endParaRPr lang="en-US" dirty="0" smtClean="0"/>
          </a:p>
          <a:p>
            <a:r>
              <a:rPr lang="en-US" dirty="0" smtClean="0"/>
              <a:t>This access scheme is adequate when file access requirements align with users</a:t>
            </a:r>
          </a:p>
          <a:p>
            <a:r>
              <a:rPr lang="en-US" dirty="0" smtClean="0"/>
              <a:t>and a modest number of groups of users. For example, suppose a user wants to give</a:t>
            </a:r>
          </a:p>
          <a:p>
            <a:r>
              <a:rPr lang="en-US" dirty="0" smtClean="0"/>
              <a:t>read access for file X to users A and B and read access for file Y to users B and C. We</a:t>
            </a:r>
          </a:p>
          <a:p>
            <a:r>
              <a:rPr lang="en-US" dirty="0" smtClean="0"/>
              <a:t>would need at least two user groups, and user B would need to belong to both groups</a:t>
            </a:r>
          </a:p>
          <a:p>
            <a:r>
              <a:rPr lang="en-US" dirty="0" smtClean="0"/>
              <a:t>in order to access the two files. However, if there are a large number of different</a:t>
            </a:r>
          </a:p>
          <a:p>
            <a:r>
              <a:rPr lang="en-US" dirty="0" smtClean="0"/>
              <a:t>groupings of users requiring a range of access rights to different files, then a very large</a:t>
            </a:r>
          </a:p>
          <a:p>
            <a:r>
              <a:rPr lang="en-US" dirty="0" smtClean="0"/>
              <a:t>number of groups may be needed to provide this. This rapidly becomes unwieldy and</a:t>
            </a:r>
          </a:p>
          <a:p>
            <a:r>
              <a:rPr lang="en-US" dirty="0" smtClean="0"/>
              <a:t>difficult to manage, even if possible at all.2 One way to overcome this problem is to use</a:t>
            </a:r>
          </a:p>
          <a:p>
            <a:r>
              <a:rPr lang="en-US" dirty="0" smtClean="0"/>
              <a:t>access control lists, which are provided in most modern UNIX systems.</a:t>
            </a:r>
          </a:p>
          <a:p>
            <a:endParaRPr lang="en-US" dirty="0" smtClean="0"/>
          </a:p>
          <a:p>
            <a:r>
              <a:rPr lang="en-US" dirty="0" smtClean="0"/>
              <a:t>A final point to note is that the traditional UNIX file access control scheme</a:t>
            </a:r>
          </a:p>
          <a:p>
            <a:r>
              <a:rPr lang="en-US" dirty="0" smtClean="0"/>
              <a:t>implements a simple protection domain structure. A domain is associated with the</a:t>
            </a:r>
          </a:p>
          <a:p>
            <a:r>
              <a:rPr lang="en-US" dirty="0" smtClean="0"/>
              <a:t>user, and switching the domain corresponds to changing the user ID temporarily.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2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BEA992-89BD-9C49-8FEA-8EEBF448BB84}" type="slidenum">
              <a:rPr lang="en-AU"/>
              <a:pPr/>
              <a:t>2</a:t>
            </a:fld>
            <a:endParaRPr lang="en-AU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ITU-T Recommendation X.800 defines access control as follows: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Access Control: The prevention of unauthorized use of a resource, including the</a:t>
            </a:r>
          </a:p>
          <a:p>
            <a:pPr eaLnBrk="1" hangingPunct="1"/>
            <a:r>
              <a:rPr lang="en-US" dirty="0" smtClean="0"/>
              <a:t>prevention of use of a resource in an unauthorized manner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can view access control as the central element of computer security. The</a:t>
            </a:r>
          </a:p>
          <a:p>
            <a:pPr eaLnBrk="1" hangingPunct="1"/>
            <a:r>
              <a:rPr lang="en-US" dirty="0" smtClean="0"/>
              <a:t>principal objectives of computer security are to prevent unauthorized users from</a:t>
            </a:r>
          </a:p>
          <a:p>
            <a:pPr eaLnBrk="1" hangingPunct="1"/>
            <a:r>
              <a:rPr lang="en-US" dirty="0" smtClean="0"/>
              <a:t>gaining access to resources, to prevent legitimate users from accessing resources in</a:t>
            </a:r>
          </a:p>
          <a:p>
            <a:pPr eaLnBrk="1" hangingPunct="1"/>
            <a:r>
              <a:rPr lang="en-US" dirty="0" smtClean="0"/>
              <a:t>an unauthorized manner, and to enable legitimate users to access resources in an</a:t>
            </a:r>
          </a:p>
          <a:p>
            <a:pPr eaLnBrk="1" hangingPunct="1"/>
            <a:r>
              <a:rPr lang="en-US" dirty="0" smtClean="0"/>
              <a:t>authorized manner.</a:t>
            </a:r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  <a:p>
            <a:pPr eaLnBrk="1" hangingPunct="1"/>
            <a:r>
              <a:rPr lang="en-US" dirty="0" smtClean="0"/>
              <a:t>In a broad sense, all of computer security is concerned with access control. Indeed,</a:t>
            </a:r>
          </a:p>
          <a:p>
            <a:pPr eaLnBrk="1" hangingPunct="1"/>
            <a:r>
              <a:rPr lang="en-US" dirty="0" smtClean="0"/>
              <a:t>RFC 2828 defines computer security as follows: Measures that implement and assure</a:t>
            </a:r>
          </a:p>
          <a:p>
            <a:pPr eaLnBrk="1" hangingPunct="1"/>
            <a:r>
              <a:rPr lang="en-US" dirty="0" smtClean="0"/>
              <a:t>security services in a computer system, particularly those that assure access control</a:t>
            </a:r>
          </a:p>
          <a:p>
            <a:pPr eaLnBrk="1" hangingPunct="1"/>
            <a:r>
              <a:rPr lang="en-US" dirty="0" smtClean="0"/>
              <a:t>service. This chapter deals with a narrower, more specific concept of access control:</a:t>
            </a:r>
          </a:p>
          <a:p>
            <a:pPr eaLnBrk="1" hangingPunct="1"/>
            <a:r>
              <a:rPr lang="en-US" dirty="0" smtClean="0"/>
              <a:t>Access control implements a security policy that specifies who or what (e.g., in the</a:t>
            </a:r>
          </a:p>
          <a:p>
            <a:pPr eaLnBrk="1" hangingPunct="1"/>
            <a:r>
              <a:rPr lang="en-US" dirty="0" smtClean="0"/>
              <a:t>case of a process) may have access to each specific system resource and the type of</a:t>
            </a:r>
          </a:p>
          <a:p>
            <a:pPr eaLnBrk="1" hangingPunct="1"/>
            <a:r>
              <a:rPr lang="en-US" dirty="0" smtClean="0"/>
              <a:t>access that is permitted in each instance.</a:t>
            </a:r>
            <a:endParaRPr lang="en-US" dirty="0" smtClean="0">
              <a:latin typeface="Times New Roman" pitchFamily="-110" charset="0"/>
            </a:endParaRPr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61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2A5A00-DEF0-984F-9515-2A03D6BA853F}" type="slidenum">
              <a:rPr lang="en-AU"/>
              <a:pPr/>
              <a:t>20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Many modern UNIX and UNIX-based operating systems support access control</a:t>
            </a:r>
          </a:p>
          <a:p>
            <a:r>
              <a:rPr lang="en-US" dirty="0" smtClean="0"/>
              <a:t>lists, including FreeBSD, </a:t>
            </a:r>
            <a:r>
              <a:rPr lang="en-US" dirty="0" err="1" smtClean="0"/>
              <a:t>OpenBSD</a:t>
            </a:r>
            <a:r>
              <a:rPr lang="en-US" dirty="0" smtClean="0"/>
              <a:t>, Linux, and Solaris. In this section, we describe</a:t>
            </a:r>
          </a:p>
          <a:p>
            <a:r>
              <a:rPr lang="en-US" dirty="0" smtClean="0"/>
              <a:t>FreeBSD, but other implementations have essentially the same features and interface.</a:t>
            </a:r>
          </a:p>
          <a:p>
            <a:r>
              <a:rPr lang="en-US" dirty="0" smtClean="0"/>
              <a:t>The feature is referred to as extended access control list, while the traditional</a:t>
            </a:r>
          </a:p>
          <a:p>
            <a:r>
              <a:rPr lang="en-US" dirty="0" smtClean="0"/>
              <a:t>UNIX approach is referred to as minimal access control list.</a:t>
            </a:r>
          </a:p>
          <a:p>
            <a:endParaRPr lang="en-US" dirty="0" smtClean="0"/>
          </a:p>
          <a:p>
            <a:r>
              <a:rPr lang="en-US" dirty="0" smtClean="0"/>
              <a:t>FreeBSD allows the administrator to assign a list of UNIX user IDs and groups</a:t>
            </a:r>
          </a:p>
          <a:p>
            <a:r>
              <a:rPr lang="en-US" dirty="0" smtClean="0"/>
              <a:t>to a file by using the </a:t>
            </a:r>
            <a:r>
              <a:rPr lang="en-US" dirty="0" err="1" smtClean="0"/>
              <a:t>setfacl</a:t>
            </a:r>
            <a:r>
              <a:rPr lang="en-US" dirty="0" smtClean="0"/>
              <a:t> command. Any number of users and groups can be</a:t>
            </a:r>
          </a:p>
          <a:p>
            <a:r>
              <a:rPr lang="en-US" dirty="0" smtClean="0"/>
              <a:t>associated with a file, each with three protection bits (read, write, execute), offering a</a:t>
            </a:r>
          </a:p>
          <a:p>
            <a:r>
              <a:rPr lang="en-US" dirty="0" smtClean="0"/>
              <a:t>flexible mechanism for assigning access rights. A file need not have an ACL but may be</a:t>
            </a:r>
          </a:p>
          <a:p>
            <a:r>
              <a:rPr lang="en-US" dirty="0" smtClean="0"/>
              <a:t>protected solely by the traditional UNIX file access mechanism. Free BSD files include</a:t>
            </a:r>
          </a:p>
          <a:p>
            <a:r>
              <a:rPr lang="en-US" dirty="0" smtClean="0"/>
              <a:t>an additional protection bit that indicates whether the file has an extended ACL.</a:t>
            </a:r>
          </a:p>
          <a:p>
            <a:endParaRPr lang="en-US" dirty="0" smtClean="0"/>
          </a:p>
          <a:p>
            <a:r>
              <a:rPr lang="en-US" dirty="0" smtClean="0"/>
              <a:t>FreeBSD and most UNIX implementations that support extended ACLs use</a:t>
            </a:r>
          </a:p>
          <a:p>
            <a:r>
              <a:rPr lang="en-US" dirty="0" smtClean="0"/>
              <a:t>the following strategy (e.g., Figure 4.6b):</a:t>
            </a:r>
          </a:p>
          <a:p>
            <a:endParaRPr lang="en-US" b="1" dirty="0" smtClean="0"/>
          </a:p>
          <a:p>
            <a:r>
              <a:rPr lang="en-US" b="1" dirty="0" smtClean="0"/>
              <a:t>1. The owner class and other class entries in the 9-bit permission field have the</a:t>
            </a:r>
          </a:p>
          <a:p>
            <a:r>
              <a:rPr lang="en-US" dirty="0" smtClean="0"/>
              <a:t>same meaning as in the minimal ACL case.</a:t>
            </a:r>
          </a:p>
          <a:p>
            <a:endParaRPr lang="en-US" b="1" dirty="0" smtClean="0"/>
          </a:p>
          <a:p>
            <a:r>
              <a:rPr lang="en-US" b="1" dirty="0" smtClean="0"/>
              <a:t>2. The group class entry specifies the permissions for the owner group for this file.</a:t>
            </a:r>
          </a:p>
          <a:p>
            <a:r>
              <a:rPr lang="en-US" dirty="0" smtClean="0"/>
              <a:t>These permissions represent the maximum permissions that can be assigned to</a:t>
            </a:r>
          </a:p>
          <a:p>
            <a:r>
              <a:rPr lang="en-US" dirty="0" smtClean="0"/>
              <a:t>named users or named groups, other than the owning user. In this latter role, the</a:t>
            </a:r>
          </a:p>
          <a:p>
            <a:r>
              <a:rPr lang="en-US" dirty="0" smtClean="0"/>
              <a:t>group class entry functions as a mask.</a:t>
            </a:r>
          </a:p>
          <a:p>
            <a:endParaRPr lang="en-US" b="1" dirty="0" smtClean="0"/>
          </a:p>
          <a:p>
            <a:r>
              <a:rPr lang="en-US" b="1" dirty="0" smtClean="0"/>
              <a:t>3. Additional named users and named groups may be associated with the file,</a:t>
            </a:r>
          </a:p>
          <a:p>
            <a:r>
              <a:rPr lang="en-US" dirty="0" smtClean="0"/>
              <a:t>each with a 3-bit permission field. The permissions listed for a named user or</a:t>
            </a:r>
          </a:p>
          <a:p>
            <a:r>
              <a:rPr lang="en-US" dirty="0" smtClean="0"/>
              <a:t>named group are compared to the mask field. Any permission for the named</a:t>
            </a:r>
          </a:p>
          <a:p>
            <a:r>
              <a:rPr lang="en-US" dirty="0" smtClean="0"/>
              <a:t>user or named group that is not present in the mask field is disallowed.</a:t>
            </a:r>
          </a:p>
          <a:p>
            <a:endParaRPr lang="en-US" dirty="0" smtClean="0"/>
          </a:p>
          <a:p>
            <a:r>
              <a:rPr lang="en-US" dirty="0" smtClean="0"/>
              <a:t>When a process requests access to a file system object, two steps are per formed.</a:t>
            </a:r>
          </a:p>
          <a:p>
            <a:r>
              <a:rPr lang="en-US" dirty="0" smtClean="0"/>
              <a:t>Step 1 selects the ACL entry that most closely matches the requesting process. The ACL</a:t>
            </a:r>
          </a:p>
          <a:p>
            <a:r>
              <a:rPr lang="en-US" dirty="0" smtClean="0"/>
              <a:t>entries are looked at in the following order: owner, named users, (owning or named)</a:t>
            </a:r>
          </a:p>
          <a:p>
            <a:r>
              <a:rPr lang="en-US" dirty="0" smtClean="0"/>
              <a:t>groups, others. Only a single entry determines access. Step 2 checks if the matching entry</a:t>
            </a:r>
          </a:p>
          <a:p>
            <a:r>
              <a:rPr lang="en-US" dirty="0" smtClean="0"/>
              <a:t>contains sufficient permissions. A process can be a member in more than one group; so</a:t>
            </a:r>
          </a:p>
          <a:p>
            <a:r>
              <a:rPr lang="en-US" dirty="0" smtClean="0"/>
              <a:t>more than one group entry can match. If any of these matching group entries contain the</a:t>
            </a:r>
          </a:p>
          <a:p>
            <a:r>
              <a:rPr lang="en-US" dirty="0" smtClean="0"/>
              <a:t>requested permissions, one that contains the requested permissions is picked (the result</a:t>
            </a:r>
          </a:p>
          <a:p>
            <a:r>
              <a:rPr lang="en-US" dirty="0" smtClean="0"/>
              <a:t>is the same no matter which entry is picked). If none of the matching group entries contains</a:t>
            </a:r>
          </a:p>
          <a:p>
            <a:r>
              <a:rPr lang="en-US" dirty="0" smtClean="0"/>
              <a:t>the requested permissions, access will be denied no matter which entry is picked.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94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2A5A00-DEF0-984F-9515-2A03D6BA853F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Many modern UNIX and UNIX-based operating systems support access control</a:t>
            </a:r>
          </a:p>
          <a:p>
            <a:r>
              <a:rPr lang="en-US" smtClean="0"/>
              <a:t>lists, including FreeBSD, OpenBSD, Linux, and Solaris. In this section, we describe</a:t>
            </a:r>
          </a:p>
          <a:p>
            <a:r>
              <a:rPr lang="en-US" smtClean="0"/>
              <a:t>FreeBSD, but other implementations have essentially the same features and interface.</a:t>
            </a:r>
          </a:p>
          <a:p>
            <a:r>
              <a:rPr lang="en-US" smtClean="0"/>
              <a:t>The feature is referred to as extended access control list, while the traditional</a:t>
            </a:r>
          </a:p>
          <a:p>
            <a:r>
              <a:rPr lang="en-US" smtClean="0"/>
              <a:t>UNIX approach is referred to as minimal access control list.</a:t>
            </a:r>
          </a:p>
          <a:p>
            <a:endParaRPr lang="en-US" smtClean="0"/>
          </a:p>
          <a:p>
            <a:r>
              <a:rPr lang="en-US" smtClean="0"/>
              <a:t>FreeBSD allows the administrator to assign a list of UNIX user IDs and groups</a:t>
            </a:r>
          </a:p>
          <a:p>
            <a:r>
              <a:rPr lang="en-US" smtClean="0"/>
              <a:t>to a file by using the setfacl command. Any number of users and groups can be</a:t>
            </a:r>
          </a:p>
          <a:p>
            <a:r>
              <a:rPr lang="en-US" smtClean="0"/>
              <a:t>associated with a file, each with three protection bits (read, write, execute), offering a</a:t>
            </a:r>
          </a:p>
          <a:p>
            <a:r>
              <a:rPr lang="en-US" smtClean="0"/>
              <a:t>flexible mechanism for assigning access rights. A file need not have an ACL but may be</a:t>
            </a:r>
          </a:p>
          <a:p>
            <a:r>
              <a:rPr lang="en-US" smtClean="0"/>
              <a:t>protected solely by the traditional UNIX file access mechanism. Free BSD files include</a:t>
            </a:r>
          </a:p>
          <a:p>
            <a:r>
              <a:rPr lang="en-US" smtClean="0"/>
              <a:t>an additional protection bit that indicates whether the file has an extended ACL.</a:t>
            </a:r>
          </a:p>
          <a:p>
            <a:endParaRPr lang="en-US" smtClean="0"/>
          </a:p>
          <a:p>
            <a:r>
              <a:rPr lang="en-US" smtClean="0"/>
              <a:t>FreeBSD and most UNIX implementations that support extended ACLs use</a:t>
            </a:r>
          </a:p>
          <a:p>
            <a:r>
              <a:rPr lang="en-US" smtClean="0"/>
              <a:t>the following strategy (e.g., Figure 4.6b):</a:t>
            </a:r>
          </a:p>
          <a:p>
            <a:endParaRPr lang="en-US" b="1" smtClean="0"/>
          </a:p>
          <a:p>
            <a:r>
              <a:rPr lang="en-US" b="1" smtClean="0"/>
              <a:t>1. The owner class and other class entries in the 9-bit permission field have the</a:t>
            </a:r>
          </a:p>
          <a:p>
            <a:r>
              <a:rPr lang="en-US" smtClean="0"/>
              <a:t>same meaning as in the minimal ACL case.</a:t>
            </a:r>
          </a:p>
          <a:p>
            <a:endParaRPr lang="en-US" b="1" smtClean="0"/>
          </a:p>
          <a:p>
            <a:r>
              <a:rPr lang="en-US" b="1" smtClean="0"/>
              <a:t>2. The group class entry specifies the permissions for the owner group for this file.</a:t>
            </a:r>
          </a:p>
          <a:p>
            <a:r>
              <a:rPr lang="en-US" smtClean="0"/>
              <a:t>These permissions represent the maximum permissions that can be assigned to</a:t>
            </a:r>
          </a:p>
          <a:p>
            <a:r>
              <a:rPr lang="en-US" smtClean="0"/>
              <a:t>named users or named groups, other than the owning user. In this latter role, the</a:t>
            </a:r>
          </a:p>
          <a:p>
            <a:r>
              <a:rPr lang="en-US" smtClean="0"/>
              <a:t>group class entry functions as a mask.</a:t>
            </a:r>
          </a:p>
          <a:p>
            <a:endParaRPr lang="en-US" b="1" smtClean="0"/>
          </a:p>
          <a:p>
            <a:r>
              <a:rPr lang="en-US" b="1" smtClean="0"/>
              <a:t>3. Additional named users and named groups may be associated with the file,</a:t>
            </a:r>
          </a:p>
          <a:p>
            <a:r>
              <a:rPr lang="en-US" smtClean="0"/>
              <a:t>each with a 3-bit permission field. The permissions listed for a named user or</a:t>
            </a:r>
          </a:p>
          <a:p>
            <a:r>
              <a:rPr lang="en-US" smtClean="0"/>
              <a:t>named group are compared to the mask field. Any permission for the named</a:t>
            </a:r>
          </a:p>
          <a:p>
            <a:r>
              <a:rPr lang="en-US" smtClean="0"/>
              <a:t>user or named group that is not present in the mask field is disallowed.</a:t>
            </a:r>
          </a:p>
          <a:p>
            <a:endParaRPr lang="en-US" smtClean="0"/>
          </a:p>
          <a:p>
            <a:r>
              <a:rPr lang="en-US" smtClean="0"/>
              <a:t>When a process requests access to a file system object, two steps are per formed.</a:t>
            </a:r>
          </a:p>
          <a:p>
            <a:r>
              <a:rPr lang="en-US" smtClean="0"/>
              <a:t>Step 1 selects the ACL entry that most closely matches the requesting process. The ACL</a:t>
            </a:r>
          </a:p>
          <a:p>
            <a:r>
              <a:rPr lang="en-US" smtClean="0"/>
              <a:t>entries are looked at in the following order: owner, named users, (owning or named)</a:t>
            </a:r>
          </a:p>
          <a:p>
            <a:r>
              <a:rPr lang="en-US" smtClean="0"/>
              <a:t>groups, others. Only a single entry determines access. Step 2 checks if the matching entry</a:t>
            </a:r>
          </a:p>
          <a:p>
            <a:r>
              <a:rPr lang="en-US" smtClean="0"/>
              <a:t>contains sufficient permissions. A process can be a member in more than one group; so</a:t>
            </a:r>
          </a:p>
          <a:p>
            <a:r>
              <a:rPr lang="en-US" smtClean="0"/>
              <a:t>more than one group entry can match. If any of these matching group entries contain the</a:t>
            </a:r>
          </a:p>
          <a:p>
            <a:r>
              <a:rPr lang="en-US" smtClean="0"/>
              <a:t>requested permissions, one that contains the requested permissions is picked (the result</a:t>
            </a:r>
          </a:p>
          <a:p>
            <a:r>
              <a:rPr lang="en-US" smtClean="0"/>
              <a:t>is the same no matter which entry is picked). If none of the matching group entries contains</a:t>
            </a:r>
          </a:p>
          <a:p>
            <a:r>
              <a:rPr lang="en-US" smtClean="0"/>
              <a:t>the requested permissions, access will be denied no matter which entry is picked.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98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user with ‘secret’ label is not allowed to read a file with label of ‘top secret’.</a:t>
            </a:r>
          </a:p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6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94388-3BE9-044B-BD6B-C288EA078DFF}" type="slidenum">
              <a:rPr lang="en-AU"/>
              <a:pPr/>
              <a:t>27</a:t>
            </a:fld>
            <a:endParaRPr lang="en-AU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Traditional DAC systems define the access rights of individual users and groups</a:t>
            </a:r>
          </a:p>
          <a:p>
            <a:r>
              <a:rPr lang="en-US" dirty="0" smtClean="0"/>
              <a:t>of users. In contrast, RBAC is based on the roles that users assume in a system</a:t>
            </a:r>
          </a:p>
          <a:p>
            <a:r>
              <a:rPr lang="en-US" dirty="0" smtClean="0"/>
              <a:t>rather than the user’s identity. Typically, RBAC models define a role as a job function</a:t>
            </a:r>
          </a:p>
          <a:p>
            <a:r>
              <a:rPr lang="en-US" dirty="0" smtClean="0"/>
              <a:t>within an organization. RBAC systems assign access rights to roles instead of</a:t>
            </a:r>
          </a:p>
          <a:p>
            <a:r>
              <a:rPr lang="en-US" dirty="0" smtClean="0"/>
              <a:t>individual users. In turn, users are assigned to different roles, either statically or</a:t>
            </a:r>
          </a:p>
          <a:p>
            <a:r>
              <a:rPr lang="en-US" dirty="0" smtClean="0"/>
              <a:t>dynamically, according to their responsibilities.</a:t>
            </a:r>
          </a:p>
          <a:p>
            <a:endParaRPr lang="en-US" dirty="0" smtClean="0"/>
          </a:p>
          <a:p>
            <a:r>
              <a:rPr lang="en-US" dirty="0" smtClean="0"/>
              <a:t>RBAC now enjoys widespread commercial use and remains an area of active</a:t>
            </a:r>
          </a:p>
          <a:p>
            <a:r>
              <a:rPr lang="en-US" dirty="0" smtClean="0"/>
              <a:t>research. The National Institute of Standards and Technology (NIST) has issued a</a:t>
            </a:r>
          </a:p>
          <a:p>
            <a:r>
              <a:rPr lang="en-US" dirty="0" smtClean="0"/>
              <a:t>standard, </a:t>
            </a:r>
            <a:r>
              <a:rPr lang="en-US" i="1" dirty="0" smtClean="0"/>
              <a:t>Security Requirements for Cryptographic Modules (FIPS PUB 140-3, September</a:t>
            </a:r>
            <a:r>
              <a:rPr lang="en-US" i="1" baseline="0" dirty="0" smtClean="0"/>
              <a:t> 2009</a:t>
            </a:r>
            <a:r>
              <a:rPr lang="en-US" dirty="0" smtClean="0"/>
              <a:t>), </a:t>
            </a:r>
          </a:p>
          <a:p>
            <a:r>
              <a:rPr lang="en-US" dirty="0" smtClean="0"/>
              <a:t>that requires support for access control and administration through roles.</a:t>
            </a:r>
          </a:p>
          <a:p>
            <a:endParaRPr lang="en-US" dirty="0" smtClean="0"/>
          </a:p>
          <a:p>
            <a:r>
              <a:rPr lang="en-US" dirty="0" smtClean="0"/>
              <a:t>The relationship of users to roles is many to many, as is the relationship of</a:t>
            </a:r>
          </a:p>
          <a:p>
            <a:r>
              <a:rPr lang="en-US" dirty="0" smtClean="0"/>
              <a:t>roles to resources, or system objects (Figure 4.6). The set of users changes, in some</a:t>
            </a:r>
          </a:p>
          <a:p>
            <a:r>
              <a:rPr lang="en-US" dirty="0" smtClean="0"/>
              <a:t>environments frequently, and the assignment of a user to one or more roles may</a:t>
            </a:r>
          </a:p>
          <a:p>
            <a:r>
              <a:rPr lang="en-US" dirty="0" smtClean="0"/>
              <a:t>also be dynamic. The set of roles in the system in most environments is relatively</a:t>
            </a:r>
          </a:p>
          <a:p>
            <a:r>
              <a:rPr lang="en-US" dirty="0" smtClean="0"/>
              <a:t>static, with only occasional additions or deletions. Each role will have specific access</a:t>
            </a:r>
          </a:p>
          <a:p>
            <a:r>
              <a:rPr lang="en-US" dirty="0" smtClean="0"/>
              <a:t>rights to one or more resources. The set of resources and the specific access rights</a:t>
            </a:r>
          </a:p>
          <a:p>
            <a:r>
              <a:rPr lang="en-US" dirty="0" smtClean="0"/>
              <a:t>associated with a particular role are also likely to change infrequently.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81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956733-D204-F043-B906-6E8D7274E70C}" type="slidenum">
              <a:rPr lang="en-AU"/>
              <a:pPr/>
              <a:t>28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We can use the access matrix representation to depict the key elements of an</a:t>
            </a:r>
          </a:p>
          <a:p>
            <a:r>
              <a:rPr lang="en-US" dirty="0" smtClean="0"/>
              <a:t>RBAC system in simple terms, as shown in Figure 4.8. The upper matrix relates</a:t>
            </a:r>
          </a:p>
          <a:p>
            <a:r>
              <a:rPr lang="en-US" dirty="0" smtClean="0"/>
              <a:t>individual users to roles. Typically there are many more users than roles. Each matrix</a:t>
            </a:r>
          </a:p>
          <a:p>
            <a:r>
              <a:rPr lang="en-US" dirty="0" smtClean="0"/>
              <a:t>entry is either blank or marked, the latter indicating that this user is assigned to this</a:t>
            </a:r>
          </a:p>
          <a:p>
            <a:r>
              <a:rPr lang="en-US" dirty="0" smtClean="0"/>
              <a:t>role. Note that a single user may be assigned multiple roles (more than one mark in a</a:t>
            </a:r>
          </a:p>
          <a:p>
            <a:r>
              <a:rPr lang="en-US" dirty="0" smtClean="0"/>
              <a:t>row) and that multiple users may be assigned to a single role (more than one mark in</a:t>
            </a:r>
          </a:p>
          <a:p>
            <a:r>
              <a:rPr lang="en-US" dirty="0" smtClean="0"/>
              <a:t>a column). The lower matrix has the same structure as the DAC access control matrix,</a:t>
            </a:r>
          </a:p>
          <a:p>
            <a:r>
              <a:rPr lang="en-US" dirty="0" smtClean="0"/>
              <a:t>with roles as subjects. Typically, there are few roles and many objects, or resources.</a:t>
            </a:r>
          </a:p>
          <a:p>
            <a:r>
              <a:rPr lang="en-US" dirty="0" smtClean="0"/>
              <a:t>In this matrix the entries are the specific access rights enjoyed by the roles. Note that a</a:t>
            </a:r>
          </a:p>
          <a:p>
            <a:r>
              <a:rPr lang="en-US" dirty="0" smtClean="0"/>
              <a:t>role can be treated as an object, allowing the definition of role hierarchies.</a:t>
            </a:r>
          </a:p>
          <a:p>
            <a:endParaRPr lang="en-US" dirty="0" smtClean="0"/>
          </a:p>
          <a:p>
            <a:r>
              <a:rPr lang="en-US" dirty="0" smtClean="0"/>
              <a:t>RBAC lends itself to an effective implementation of the principle of least</a:t>
            </a:r>
          </a:p>
          <a:p>
            <a:r>
              <a:rPr lang="en-US" dirty="0" smtClean="0"/>
              <a:t>privilege, referred to in Section 4.1. Each role should contain the minimum set of</a:t>
            </a:r>
          </a:p>
          <a:p>
            <a:r>
              <a:rPr lang="en-US" dirty="0" smtClean="0"/>
              <a:t>access rights needed for that role. A user is assigned to a role that enables him or her</a:t>
            </a:r>
          </a:p>
          <a:p>
            <a:r>
              <a:rPr lang="en-US" dirty="0" smtClean="0"/>
              <a:t>to perform only what is required for that role. Multiple users assigned to the same</a:t>
            </a:r>
          </a:p>
          <a:p>
            <a:r>
              <a:rPr lang="en-US" dirty="0" smtClean="0"/>
              <a:t>role, enjoy the same minimal set of access rights.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23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649F41-39D2-F340-A303-8C3F4C4DEFAF}" type="slidenum">
              <a:rPr lang="en-AU"/>
              <a:pPr/>
              <a:t>30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 variety of functions and services can be included under the general RBAC</a:t>
            </a:r>
          </a:p>
          <a:p>
            <a:r>
              <a:rPr lang="en-US" dirty="0" smtClean="0"/>
              <a:t>approach. To clarify the various aspects of RBAC, it is useful to define a set of</a:t>
            </a:r>
          </a:p>
          <a:p>
            <a:r>
              <a:rPr lang="en-US" dirty="0" smtClean="0"/>
              <a:t>abstract models of RBAC functionality.</a:t>
            </a:r>
          </a:p>
          <a:p>
            <a:endParaRPr lang="en-US" dirty="0" smtClean="0"/>
          </a:p>
          <a:p>
            <a:r>
              <a:rPr lang="en-US" dirty="0" smtClean="0"/>
              <a:t>The solid lines in Figure 4.9b indicate relationships, or mappings, with a single</a:t>
            </a:r>
          </a:p>
          <a:p>
            <a:r>
              <a:rPr lang="en-US" dirty="0" smtClean="0"/>
              <a:t>arrowhead indicating one and a double arrowhead indicating many. Thus, there is</a:t>
            </a:r>
          </a:p>
          <a:p>
            <a:r>
              <a:rPr lang="en-US" dirty="0" smtClean="0"/>
              <a:t>a many-to-many relationship between users and roles: One user may have multiple</a:t>
            </a:r>
          </a:p>
          <a:p>
            <a:r>
              <a:rPr lang="en-US" dirty="0" smtClean="0"/>
              <a:t>roles, and multiple users may be assigned to a single role. Similarly, there is a many-to-</a:t>
            </a:r>
          </a:p>
          <a:p>
            <a:r>
              <a:rPr lang="en-US" dirty="0" smtClean="0"/>
              <a:t>many relationship between roles and permissions. A session is used to define a</a:t>
            </a:r>
          </a:p>
          <a:p>
            <a:r>
              <a:rPr lang="en-US" dirty="0" smtClean="0"/>
              <a:t>temporary one-to-many relationship between a user and one or more of the roles to</a:t>
            </a:r>
          </a:p>
          <a:p>
            <a:r>
              <a:rPr lang="en-US" dirty="0" smtClean="0"/>
              <a:t>which the user has been assigned. The user establishes a session with only the roles</a:t>
            </a:r>
          </a:p>
          <a:p>
            <a:r>
              <a:rPr lang="en-US" dirty="0" smtClean="0"/>
              <a:t>needed for a particular task; this is an example of the concept of least privilege.</a:t>
            </a:r>
          </a:p>
          <a:p>
            <a:endParaRPr lang="en-US" dirty="0" smtClean="0"/>
          </a:p>
          <a:p>
            <a:r>
              <a:rPr lang="en-US" dirty="0" smtClean="0"/>
              <a:t>The many-to-many relationships between users and roles and between roles</a:t>
            </a:r>
          </a:p>
          <a:p>
            <a:r>
              <a:rPr lang="en-US" dirty="0" smtClean="0"/>
              <a:t>and permissions provide a flexibility and granularity of assignment not found in</a:t>
            </a:r>
          </a:p>
          <a:p>
            <a:r>
              <a:rPr lang="en-US" dirty="0" smtClean="0"/>
              <a:t>conventional DAC schemes. Without this flexibility and granularity, there is a greater</a:t>
            </a:r>
          </a:p>
          <a:p>
            <a:r>
              <a:rPr lang="en-US" dirty="0" smtClean="0"/>
              <a:t>risk that a user may be granted more access to resources than is needed because of</a:t>
            </a:r>
          </a:p>
          <a:p>
            <a:r>
              <a:rPr lang="en-US" dirty="0" smtClean="0"/>
              <a:t>the limited control over the types of access that can be allowed. The NIST RBAC</a:t>
            </a:r>
          </a:p>
          <a:p>
            <a:r>
              <a:rPr lang="en-US" dirty="0" smtClean="0"/>
              <a:t>document gives the following examples: Users may need to list directories and modify</a:t>
            </a:r>
          </a:p>
          <a:p>
            <a:r>
              <a:rPr lang="en-US" dirty="0" smtClean="0"/>
              <a:t>existing files without creating new files, or they may need to append records to a file</a:t>
            </a:r>
          </a:p>
          <a:p>
            <a:r>
              <a:rPr lang="en-US" dirty="0" smtClean="0"/>
              <a:t>without modifying existing records.</a:t>
            </a:r>
          </a:p>
        </p:txBody>
      </p:sp>
    </p:spTree>
    <p:extLst>
      <p:ext uri="{BB962C8B-B14F-4D97-AF65-F5344CB8AC3E}">
        <p14:creationId xmlns:p14="http://schemas.microsoft.com/office/powerpoint/2010/main" val="3127992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[SAND96] defines a family of reference models that has served as the basis</a:t>
            </a:r>
          </a:p>
          <a:p>
            <a:r>
              <a:rPr lang="en-US" dirty="0" smtClean="0"/>
              <a:t>for ongoing standardization efforts. This family consists of four models that are</a:t>
            </a:r>
          </a:p>
          <a:p>
            <a:r>
              <a:rPr lang="en-US" dirty="0" smtClean="0"/>
              <a:t>related to each other as shown in Figure 4.9a. and Table 4.3. RBAC0 contains the</a:t>
            </a:r>
          </a:p>
          <a:p>
            <a:r>
              <a:rPr lang="en-US" dirty="0" smtClean="0"/>
              <a:t>minimum functionality for an RBAC system. RBAC1 includes the RBAC0 functionality</a:t>
            </a:r>
          </a:p>
          <a:p>
            <a:r>
              <a:rPr lang="en-US" dirty="0" smtClean="0"/>
              <a:t>and adds role hierarchies, which enable one role to inherit permissions</a:t>
            </a:r>
          </a:p>
          <a:p>
            <a:r>
              <a:rPr lang="en-US" dirty="0" smtClean="0"/>
              <a:t>from another role. RBAC2 includes RBAC0 and adds constraints, which restrict</a:t>
            </a:r>
          </a:p>
          <a:p>
            <a:r>
              <a:rPr lang="en-US" dirty="0" smtClean="0"/>
              <a:t>the ways in which the components of a RBAC system may be configured. RBAC3</a:t>
            </a:r>
          </a:p>
          <a:p>
            <a:r>
              <a:rPr lang="en-US" dirty="0" smtClean="0"/>
              <a:t>contains the functionality of RBAC0, RBAC1, and RBAC2.</a:t>
            </a:r>
          </a:p>
          <a:p>
            <a:endParaRPr lang="en-US" dirty="0" smtClean="0"/>
          </a:p>
          <a:p>
            <a:r>
              <a:rPr lang="en-US" dirty="0" smtClean="0"/>
              <a:t>the ways in which the components of a RBAC system may be configured. RBAC3</a:t>
            </a:r>
          </a:p>
          <a:p>
            <a:r>
              <a:rPr lang="en-US" dirty="0" smtClean="0"/>
              <a:t>contains the functionality of RBAC0, RBAC1, and RBAC2.</a:t>
            </a:r>
          </a:p>
          <a:p>
            <a:endParaRPr lang="en-US" b="1" dirty="0" smtClean="0"/>
          </a:p>
          <a:p>
            <a:r>
              <a:rPr lang="en-US" b="1" dirty="0" smtClean="0"/>
              <a:t>Base Model—RBAC0 Figure 4.9b, without the role hierarchy and constraints,</a:t>
            </a:r>
          </a:p>
          <a:p>
            <a:r>
              <a:rPr lang="en-US" dirty="0" smtClean="0"/>
              <a:t>contains the four types of entities in an RBAC0 system: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User: An individual that has access to this computer system. Each individual</a:t>
            </a:r>
          </a:p>
          <a:p>
            <a:r>
              <a:rPr lang="en-US" dirty="0" smtClean="0"/>
              <a:t>has an associated user ID.</a:t>
            </a:r>
          </a:p>
          <a:p>
            <a:endParaRPr lang="en-US" dirty="0" smtClean="0"/>
          </a:p>
          <a:p>
            <a:r>
              <a:rPr lang="en-US" b="1" dirty="0" smtClean="0"/>
              <a:t>Role: A named job function within the organization that controls this computer</a:t>
            </a:r>
          </a:p>
          <a:p>
            <a:r>
              <a:rPr lang="en-US" dirty="0" smtClean="0"/>
              <a:t>system. Typically, associated with each role is a description of the authority and</a:t>
            </a:r>
          </a:p>
          <a:p>
            <a:r>
              <a:rPr lang="en-US" dirty="0" smtClean="0"/>
              <a:t>responsibility conferred on this role, and on any user who assumes this role.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Permission: An approval of a particular mode of access to one or more objects.</a:t>
            </a:r>
          </a:p>
          <a:p>
            <a:r>
              <a:rPr lang="en-US" dirty="0" smtClean="0"/>
              <a:t>Equivalent terms are </a:t>
            </a:r>
            <a:r>
              <a:rPr lang="en-US" i="1" dirty="0" smtClean="0"/>
              <a:t>access right, privilege, and authorization.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Session: A mapping between a user and an activated subset of the set of roles</a:t>
            </a:r>
          </a:p>
          <a:p>
            <a:r>
              <a:rPr lang="en-US" dirty="0" smtClean="0"/>
              <a:t>to which the user is assigned.</a:t>
            </a:r>
            <a:endParaRPr lang="en-US" dirty="0" smtClean="0">
              <a:latin typeface="Times New Roman" pitchFamily="-110" charset="0"/>
            </a:endParaRPr>
          </a:p>
          <a:p>
            <a:pPr>
              <a:defRPr/>
            </a:pPr>
            <a:endParaRPr 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FF1689-4EDF-9541-A007-630EFCCEFA31}" type="slidenum">
              <a:rPr lang="en-AU" smtClean="0"/>
              <a:pPr/>
              <a:t>31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60141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Role hierarchies provide a means of reflecting</a:t>
            </a:r>
          </a:p>
          <a:p>
            <a:pPr>
              <a:defRPr/>
            </a:pPr>
            <a:r>
              <a:rPr lang="en-US" dirty="0" smtClean="0"/>
              <a:t>the hierarchical structure of roles in an organization. Typically, job functions with</a:t>
            </a:r>
          </a:p>
          <a:p>
            <a:pPr>
              <a:defRPr/>
            </a:pPr>
            <a:r>
              <a:rPr lang="en-US" dirty="0" smtClean="0"/>
              <a:t>greater responsibility have greater authority to access resources. A subordinate job</a:t>
            </a:r>
          </a:p>
          <a:p>
            <a:pPr>
              <a:defRPr/>
            </a:pPr>
            <a:r>
              <a:rPr lang="en-US" dirty="0" smtClean="0"/>
              <a:t>function may have a subset of the access rights of the superior job function. Role</a:t>
            </a:r>
          </a:p>
          <a:p>
            <a:pPr>
              <a:defRPr/>
            </a:pPr>
            <a:r>
              <a:rPr lang="en-US" dirty="0" smtClean="0"/>
              <a:t>hierarchies make use of the concept of inheritance to enable one role to implicitly</a:t>
            </a:r>
          </a:p>
          <a:p>
            <a:pPr>
              <a:defRPr/>
            </a:pPr>
            <a:r>
              <a:rPr lang="en-US" dirty="0" smtClean="0"/>
              <a:t>include access rights associated with a subordinate role.</a:t>
            </a:r>
          </a:p>
          <a:p>
            <a:pPr>
              <a:defRPr/>
            </a:pPr>
            <a:r>
              <a:rPr lang="en-US" dirty="0" smtClean="0"/>
              <a:t>Figure 4.10 is an example of a diagram of a role hierarchy. By convention, subordinate</a:t>
            </a:r>
          </a:p>
          <a:p>
            <a:pPr>
              <a:defRPr/>
            </a:pPr>
            <a:r>
              <a:rPr lang="en-US" dirty="0" smtClean="0"/>
              <a:t>roles are lower in the diagram. A line between two roles implies that the</a:t>
            </a:r>
          </a:p>
          <a:p>
            <a:pPr>
              <a:defRPr/>
            </a:pPr>
            <a:r>
              <a:rPr lang="en-US" dirty="0" smtClean="0"/>
              <a:t>upper role includes all of the access rights of the lower role, as well as other access</a:t>
            </a:r>
          </a:p>
          <a:p>
            <a:pPr>
              <a:defRPr/>
            </a:pPr>
            <a:r>
              <a:rPr lang="en-US" dirty="0" smtClean="0"/>
              <a:t>rights not available to the lower role. One role can inherit access rights from multiple</a:t>
            </a:r>
          </a:p>
          <a:p>
            <a:pPr>
              <a:defRPr/>
            </a:pPr>
            <a:r>
              <a:rPr lang="en-US" dirty="0" smtClean="0"/>
              <a:t>subordinate roles. For example, in Figure 4.10, the Project Lead role includes all of</a:t>
            </a:r>
          </a:p>
          <a:p>
            <a:pPr>
              <a:defRPr/>
            </a:pPr>
            <a:r>
              <a:rPr lang="en-US" dirty="0" smtClean="0"/>
              <a:t>the access rights of the Production Engineer role and of the Quality Engineer role.</a:t>
            </a:r>
          </a:p>
          <a:p>
            <a:pPr>
              <a:defRPr/>
            </a:pPr>
            <a:r>
              <a:rPr lang="en-US" dirty="0" smtClean="0"/>
              <a:t>More than one role can inherit from the same subordinate role. For example, both</a:t>
            </a:r>
          </a:p>
          <a:p>
            <a:pPr>
              <a:defRPr/>
            </a:pPr>
            <a:r>
              <a:rPr lang="en-US" dirty="0" smtClean="0"/>
              <a:t>the Production Engineer role and the Quality Engineer role include all of the access</a:t>
            </a:r>
          </a:p>
          <a:p>
            <a:pPr>
              <a:defRPr/>
            </a:pPr>
            <a:r>
              <a:rPr lang="en-US" dirty="0" smtClean="0"/>
              <a:t>rights of the Engineer role. Additional access rights are also assigned to the Production</a:t>
            </a:r>
          </a:p>
          <a:p>
            <a:pPr>
              <a:defRPr/>
            </a:pPr>
            <a:r>
              <a:rPr lang="en-US" dirty="0" smtClean="0"/>
              <a:t>Engineer Role and a different set of additional access rights are assigned to the</a:t>
            </a:r>
          </a:p>
          <a:p>
            <a:pPr>
              <a:defRPr/>
            </a:pPr>
            <a:r>
              <a:rPr lang="en-US" dirty="0" smtClean="0"/>
              <a:t>Quality Engineer role. Thus, these two roles have overlapping access rights, namely</a:t>
            </a:r>
          </a:p>
          <a:p>
            <a:pPr>
              <a:defRPr/>
            </a:pPr>
            <a:r>
              <a:rPr lang="en-US" dirty="0" smtClean="0"/>
              <a:t>the access rights they share with the Engineer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F8C41-3BFB-F64C-8B25-9E4CED5AC456}" type="slidenum">
              <a:rPr lang="en-AU" smtClean="0"/>
              <a:pPr/>
              <a:t>32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989468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en-US" dirty="0" smtClean="0"/>
              <a:t>Constraints provide a means of adapting RBAC to the</a:t>
            </a:r>
          </a:p>
          <a:p>
            <a:pPr>
              <a:defRPr/>
            </a:pPr>
            <a:r>
              <a:rPr lang="en-US" dirty="0" smtClean="0"/>
              <a:t>specifics of administrative and security policies in an organization. A constraint is</a:t>
            </a:r>
          </a:p>
          <a:p>
            <a:pPr>
              <a:defRPr/>
            </a:pPr>
            <a:r>
              <a:rPr lang="en-US" dirty="0" smtClean="0"/>
              <a:t>a defined relationship among roles or a condition related to roles. [SAND96] lists</a:t>
            </a:r>
          </a:p>
          <a:p>
            <a:pPr>
              <a:defRPr/>
            </a:pPr>
            <a:r>
              <a:rPr lang="en-US" dirty="0" smtClean="0"/>
              <a:t>the following types of constraints: mutually exclusive roles, cardinality, and prerequisite</a:t>
            </a:r>
          </a:p>
          <a:p>
            <a:pPr>
              <a:defRPr/>
            </a:pPr>
            <a:r>
              <a:rPr lang="en-US" dirty="0" smtClean="0"/>
              <a:t>roles.</a:t>
            </a:r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Mutually exclusive roles are roles such that a user can be assigned to only</a:t>
            </a:r>
          </a:p>
          <a:p>
            <a:pPr>
              <a:defRPr/>
            </a:pPr>
            <a:r>
              <a:rPr lang="en-US" dirty="0" smtClean="0"/>
              <a:t>one role in the set. This limitation could be a static one, or it could be dynamic, in</a:t>
            </a:r>
          </a:p>
          <a:p>
            <a:pPr>
              <a:defRPr/>
            </a:pPr>
            <a:r>
              <a:rPr lang="en-US" dirty="0" smtClean="0"/>
              <a:t>the sense that a user could be assigned only one of the roles in the set for a session.</a:t>
            </a:r>
          </a:p>
          <a:p>
            <a:pPr>
              <a:defRPr/>
            </a:pPr>
            <a:r>
              <a:rPr lang="en-US" dirty="0" smtClean="0"/>
              <a:t>The mutually exclusive constraint supports a separation of duties and capabilities</a:t>
            </a:r>
          </a:p>
          <a:p>
            <a:pPr>
              <a:defRPr/>
            </a:pPr>
            <a:r>
              <a:rPr lang="en-US" dirty="0" smtClean="0"/>
              <a:t>within an organization. This separation can be reinforced or enhanced by use of</a:t>
            </a:r>
          </a:p>
          <a:p>
            <a:pPr>
              <a:defRPr/>
            </a:pPr>
            <a:r>
              <a:rPr lang="en-US" dirty="0" smtClean="0"/>
              <a:t>mutually exclusive permission assignments. With this additional constraint, a mutually</a:t>
            </a:r>
          </a:p>
          <a:p>
            <a:pPr>
              <a:defRPr/>
            </a:pPr>
            <a:r>
              <a:rPr lang="en-US" dirty="0" smtClean="0"/>
              <a:t>exclusive set of roles has the following properties:</a:t>
            </a:r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1. A user can only be assigned to one role in the set (either during a session or</a:t>
            </a:r>
          </a:p>
          <a:p>
            <a:pPr>
              <a:defRPr/>
            </a:pPr>
            <a:r>
              <a:rPr lang="en-US" dirty="0" smtClean="0"/>
              <a:t>statically).</a:t>
            </a:r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2. Any permission (access right) can be granted to only one role in the set.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Thus the set of mutually exclusive roles have non-overlapping permissions. If two</a:t>
            </a:r>
          </a:p>
          <a:p>
            <a:pPr>
              <a:defRPr/>
            </a:pPr>
            <a:r>
              <a:rPr lang="en-US" dirty="0" smtClean="0"/>
              <a:t>users are assigned to different roles in the set, then the users have non-overlapping</a:t>
            </a:r>
          </a:p>
          <a:p>
            <a:pPr>
              <a:defRPr/>
            </a:pPr>
            <a:r>
              <a:rPr lang="en-US" dirty="0" smtClean="0"/>
              <a:t>permissions while assuming those roles. The purpose of mutually exclusive roles is to</a:t>
            </a:r>
          </a:p>
          <a:p>
            <a:pPr>
              <a:defRPr/>
            </a:pPr>
            <a:r>
              <a:rPr lang="en-US" dirty="0" smtClean="0"/>
              <a:t>increase the difficulty of collusion among individuals of different skills or divergent job</a:t>
            </a:r>
          </a:p>
          <a:p>
            <a:pPr>
              <a:defRPr/>
            </a:pPr>
            <a:r>
              <a:rPr lang="en-US" dirty="0" smtClean="0"/>
              <a:t>functions to thwart security policies.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/>
              <a:t>Cardinality refers to setting a maximum number with respect to roles. One</a:t>
            </a:r>
          </a:p>
          <a:p>
            <a:pPr>
              <a:defRPr/>
            </a:pPr>
            <a:r>
              <a:rPr lang="en-US" dirty="0" smtClean="0"/>
              <a:t>such constraint is to set a maximum number of users that can be assigned to a given</a:t>
            </a:r>
          </a:p>
          <a:p>
            <a:pPr>
              <a:defRPr/>
            </a:pPr>
            <a:r>
              <a:rPr lang="en-US" dirty="0" smtClean="0"/>
              <a:t>role. For example, a project leader role or a department head role might be limited</a:t>
            </a:r>
          </a:p>
          <a:p>
            <a:pPr>
              <a:defRPr/>
            </a:pPr>
            <a:r>
              <a:rPr lang="en-US" dirty="0" smtClean="0"/>
              <a:t>to a single user. The system could also impose a constraint on the number of roles</a:t>
            </a:r>
          </a:p>
          <a:p>
            <a:pPr>
              <a:defRPr/>
            </a:pPr>
            <a:r>
              <a:rPr lang="en-US" dirty="0" smtClean="0"/>
              <a:t>that a user is assigned to, or the number of roles a user can activate for a single session.</a:t>
            </a:r>
          </a:p>
          <a:p>
            <a:pPr>
              <a:defRPr/>
            </a:pPr>
            <a:r>
              <a:rPr lang="en-US" dirty="0" smtClean="0"/>
              <a:t>Another form of constraint is to set a maximum number of roles that can be</a:t>
            </a:r>
          </a:p>
          <a:p>
            <a:pPr>
              <a:defRPr/>
            </a:pPr>
            <a:r>
              <a:rPr lang="en-US" dirty="0" smtClean="0"/>
              <a:t>granted a particular permission; this might be a desirable risk mitigation technique</a:t>
            </a:r>
          </a:p>
          <a:p>
            <a:pPr>
              <a:defRPr/>
            </a:pPr>
            <a:r>
              <a:rPr lang="en-US" dirty="0" smtClean="0"/>
              <a:t>for a sensitive or powerful permission.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system might be able to specify a </a:t>
            </a:r>
            <a:r>
              <a:rPr lang="en-US" b="1" dirty="0" smtClean="0"/>
              <a:t>prerequisite, which dictates that a user can</a:t>
            </a:r>
          </a:p>
          <a:p>
            <a:pPr>
              <a:defRPr/>
            </a:pPr>
            <a:r>
              <a:rPr lang="en-US" dirty="0" smtClean="0"/>
              <a:t>only be assigned to a particular role if it is already assigned to some other specified</a:t>
            </a:r>
          </a:p>
          <a:p>
            <a:pPr>
              <a:defRPr/>
            </a:pPr>
            <a:r>
              <a:rPr lang="en-US" dirty="0" smtClean="0"/>
              <a:t>role. A prerequisite can be used to structure the implementation of the least privilege</a:t>
            </a:r>
          </a:p>
          <a:p>
            <a:pPr>
              <a:defRPr/>
            </a:pPr>
            <a:r>
              <a:rPr lang="en-US" dirty="0" smtClean="0"/>
              <a:t>concept. In a hierarchy, it might be required that a user can be assigned to a senior</a:t>
            </a:r>
          </a:p>
          <a:p>
            <a:pPr>
              <a:defRPr/>
            </a:pPr>
            <a:r>
              <a:rPr lang="en-US" dirty="0" smtClean="0"/>
              <a:t>(higher) role only if it is already assigned an immediately junior (lower) role. For</a:t>
            </a:r>
          </a:p>
          <a:p>
            <a:pPr>
              <a:defRPr/>
            </a:pPr>
            <a:r>
              <a:rPr lang="en-US" dirty="0" smtClean="0"/>
              <a:t>example, in Figure 4.10 a user assigned to a Project Lead role must also be assigned</a:t>
            </a:r>
          </a:p>
          <a:p>
            <a:pPr>
              <a:defRPr/>
            </a:pPr>
            <a:r>
              <a:rPr lang="en-US" dirty="0" smtClean="0"/>
              <a:t>to the subordinate Production Engineer and Quality Engineer roles. Then, if the user</a:t>
            </a:r>
          </a:p>
          <a:p>
            <a:pPr>
              <a:defRPr/>
            </a:pPr>
            <a:r>
              <a:rPr lang="en-US" dirty="0" smtClean="0"/>
              <a:t>does not need all of the permissions of the Project Lead role for a given task, the user</a:t>
            </a:r>
          </a:p>
          <a:p>
            <a:pPr>
              <a:defRPr/>
            </a:pPr>
            <a:r>
              <a:rPr lang="en-US" dirty="0" smtClean="0"/>
              <a:t>can invoke a session using only the required subordinate role. Note that the use of</a:t>
            </a:r>
          </a:p>
          <a:p>
            <a:pPr>
              <a:defRPr/>
            </a:pPr>
            <a:r>
              <a:rPr lang="en-US" dirty="0" smtClean="0"/>
              <a:t>prerequisites tied to the concept of hierarchy requires the RBAC3 model.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9C725-448F-BC4C-B553-22F2D8231C1B}" type="slidenum">
              <a:rPr lang="en-AU" smtClean="0"/>
              <a:pPr/>
              <a:t>33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626876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In 2001, NIST proposed a consensus model for RBAC, based on the original work in</a:t>
            </a:r>
          </a:p>
          <a:p>
            <a:pPr>
              <a:defRPr/>
            </a:pPr>
            <a:r>
              <a:rPr lang="en-US" dirty="0" smtClean="0"/>
              <a:t>[SAND96] and later contributions. The model was further refined within the RBAC</a:t>
            </a:r>
          </a:p>
          <a:p>
            <a:pPr>
              <a:defRPr/>
            </a:pPr>
            <a:r>
              <a:rPr lang="en-US" dirty="0" smtClean="0"/>
              <a:t>community and has been adopted by the American National Standards Institute,</a:t>
            </a:r>
          </a:p>
          <a:p>
            <a:pPr>
              <a:defRPr/>
            </a:pPr>
            <a:r>
              <a:rPr lang="en-US" dirty="0" smtClean="0"/>
              <a:t>International Committee for Information Technology Standards (ANSI/INCITS)</a:t>
            </a:r>
          </a:p>
          <a:p>
            <a:pPr>
              <a:defRPr/>
            </a:pPr>
            <a:r>
              <a:rPr lang="en-US" dirty="0" smtClean="0"/>
              <a:t>as ANSI INCITS 359–2004.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main innovation of the NIST standard is the introduction of the </a:t>
            </a:r>
            <a:r>
              <a:rPr lang="en-US" i="1" dirty="0" smtClean="0"/>
              <a:t>RBAC</a:t>
            </a:r>
          </a:p>
          <a:p>
            <a:pPr>
              <a:defRPr/>
            </a:pPr>
            <a:r>
              <a:rPr lang="en-US" i="1" dirty="0" smtClean="0"/>
              <a:t>System and Administrative Functional Specification, which defines the features</a:t>
            </a:r>
          </a:p>
          <a:p>
            <a:pPr>
              <a:defRPr/>
            </a:pPr>
            <a:r>
              <a:rPr lang="en-US" dirty="0" smtClean="0"/>
              <a:t>required for an RBAC system. This specification has a number of benefits. The specification</a:t>
            </a:r>
          </a:p>
          <a:p>
            <a:pPr>
              <a:defRPr/>
            </a:pPr>
            <a:r>
              <a:rPr lang="en-US" dirty="0" smtClean="0"/>
              <a:t>provides a functional benchmark for vendors, indicating which capabilities</a:t>
            </a:r>
          </a:p>
          <a:p>
            <a:pPr>
              <a:defRPr/>
            </a:pPr>
            <a:r>
              <a:rPr lang="en-US" dirty="0" smtClean="0"/>
              <a:t>must be provided to the user and the general programming interface for those</a:t>
            </a:r>
          </a:p>
          <a:p>
            <a:pPr>
              <a:defRPr/>
            </a:pPr>
            <a:r>
              <a:rPr lang="en-US" dirty="0" smtClean="0"/>
              <a:t>functions. The specification guides users in developing requirements documents and</a:t>
            </a:r>
          </a:p>
          <a:p>
            <a:pPr>
              <a:defRPr/>
            </a:pPr>
            <a:r>
              <a:rPr lang="en-US" dirty="0" smtClean="0"/>
              <a:t>in evaluating vendor products in a uniform fashion. The specification also provides a</a:t>
            </a:r>
          </a:p>
          <a:p>
            <a:pPr>
              <a:defRPr/>
            </a:pPr>
            <a:r>
              <a:rPr lang="en-US" dirty="0" smtClean="0"/>
              <a:t>baseline system on which researchers and implementers can build enhanced features.</a:t>
            </a:r>
          </a:p>
          <a:p>
            <a:pPr>
              <a:defRPr/>
            </a:pPr>
            <a:r>
              <a:rPr lang="en-US" dirty="0" smtClean="0"/>
              <a:t>The specification defines features, or functions, in three categories: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</a:t>
            </a:r>
            <a:r>
              <a:rPr lang="en-US" b="1" dirty="0" smtClean="0"/>
              <a:t>Administrative functions: Provide the capability to create, delete, and maintain</a:t>
            </a:r>
          </a:p>
          <a:p>
            <a:pPr>
              <a:defRPr/>
            </a:pPr>
            <a:r>
              <a:rPr lang="en-US" dirty="0" smtClean="0"/>
              <a:t>RBAC elements and relations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</a:t>
            </a:r>
            <a:r>
              <a:rPr lang="en-US" b="1" dirty="0" smtClean="0"/>
              <a:t>Supporting system functions: Provide functions for session management and</a:t>
            </a:r>
          </a:p>
          <a:p>
            <a:pPr>
              <a:defRPr/>
            </a:pPr>
            <a:r>
              <a:rPr lang="en-US" dirty="0" smtClean="0"/>
              <a:t>for making access control decisions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</a:t>
            </a:r>
            <a:r>
              <a:rPr lang="en-US" b="1" dirty="0" smtClean="0"/>
              <a:t>Review functions: Provide the capability to perform query operations on</a:t>
            </a:r>
          </a:p>
          <a:p>
            <a:pPr>
              <a:defRPr/>
            </a:pPr>
            <a:r>
              <a:rPr lang="en-US" dirty="0" smtClean="0"/>
              <a:t>RBAC elements and relations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Examples of these functions are presented in the following discussion.</a:t>
            </a:r>
            <a:endParaRPr 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457595-B4C5-7B46-9697-E8EB0D1691AF}" type="slidenum">
              <a:rPr lang="en-AU" smtClean="0"/>
              <a:pPr/>
              <a:t>34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28207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66C1E7-2ED8-B84B-84CD-65BD503AEB24}" type="slidenum">
              <a:rPr lang="en-AU"/>
              <a:pPr/>
              <a:t>3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4.1 shows a broader context of access control. In addition to access</a:t>
            </a:r>
          </a:p>
          <a:p>
            <a:pPr eaLnBrk="1" hangingPunct="1"/>
            <a:r>
              <a:rPr lang="en-US" dirty="0" smtClean="0"/>
              <a:t>control, this context involves the following entities and functions: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Authentication: Verification that the credentials of a user or other system</a:t>
            </a:r>
          </a:p>
          <a:p>
            <a:pPr eaLnBrk="1" hangingPunct="1"/>
            <a:r>
              <a:rPr lang="en-US" dirty="0" smtClean="0"/>
              <a:t>entity are valid.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Authorization: The granting of a right or permission to a system entity to</a:t>
            </a:r>
          </a:p>
          <a:p>
            <a:pPr eaLnBrk="1" hangingPunct="1"/>
            <a:r>
              <a:rPr lang="en-US" dirty="0" smtClean="0"/>
              <a:t>access a system resource. This function determines who is trusted for a given</a:t>
            </a:r>
          </a:p>
          <a:p>
            <a:pPr eaLnBrk="1" hangingPunct="1"/>
            <a:r>
              <a:rPr lang="en-US" dirty="0" smtClean="0"/>
              <a:t>purpose.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Audit: An independent review and examination of system records and activities</a:t>
            </a:r>
          </a:p>
          <a:p>
            <a:pPr eaLnBrk="1" hangingPunct="1"/>
            <a:r>
              <a:rPr lang="en-US" dirty="0" smtClean="0"/>
              <a:t>in order to test for adequacy of system controls, to ensure compliance with</a:t>
            </a:r>
          </a:p>
          <a:p>
            <a:pPr eaLnBrk="1" hangingPunct="1"/>
            <a:r>
              <a:rPr lang="en-US" dirty="0" smtClean="0"/>
              <a:t>established policy and operational procedures, to detect breaches in security,</a:t>
            </a:r>
          </a:p>
          <a:p>
            <a:pPr eaLnBrk="1" hangingPunct="1"/>
            <a:r>
              <a:rPr lang="en-US" dirty="0" smtClean="0"/>
              <a:t>and to recommend any indicated changes in control, policy and procedures.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An access control mechanism mediates between a user (or a process executing</a:t>
            </a:r>
          </a:p>
          <a:p>
            <a:pPr eaLnBrk="1" hangingPunct="1"/>
            <a:r>
              <a:rPr lang="en-US" dirty="0" smtClean="0"/>
              <a:t>on behalf of a user) and system resources, such as applications, operating systems,</a:t>
            </a:r>
          </a:p>
          <a:p>
            <a:pPr eaLnBrk="1" hangingPunct="1"/>
            <a:r>
              <a:rPr lang="en-US" dirty="0" smtClean="0"/>
              <a:t>firewalls, routers, files, and databases. The system must first authenticate an entity</a:t>
            </a:r>
          </a:p>
          <a:p>
            <a:pPr eaLnBrk="1" hangingPunct="1"/>
            <a:r>
              <a:rPr lang="en-US" dirty="0" smtClean="0"/>
              <a:t>seeking access. Typically, the authentication function determines whether the user</a:t>
            </a:r>
          </a:p>
          <a:p>
            <a:pPr eaLnBrk="1" hangingPunct="1"/>
            <a:r>
              <a:rPr lang="en-US" dirty="0" smtClean="0"/>
              <a:t>is permitted to access the system at all. Then the access control function determines</a:t>
            </a:r>
          </a:p>
          <a:p>
            <a:pPr eaLnBrk="1" hangingPunct="1"/>
            <a:r>
              <a:rPr lang="en-US" dirty="0" smtClean="0"/>
              <a:t>if the specific requested access by this user is permitted. A security administrator</a:t>
            </a:r>
          </a:p>
          <a:p>
            <a:pPr eaLnBrk="1" hangingPunct="1"/>
            <a:r>
              <a:rPr lang="en-US" dirty="0" smtClean="0"/>
              <a:t>maintains an authorization database that specifies what type of access to which</a:t>
            </a:r>
          </a:p>
          <a:p>
            <a:pPr eaLnBrk="1" hangingPunct="1"/>
            <a:r>
              <a:rPr lang="en-US" dirty="0" smtClean="0"/>
              <a:t>resources is allowed for this user. The access control function consults this database</a:t>
            </a:r>
          </a:p>
          <a:p>
            <a:pPr eaLnBrk="1" hangingPunct="1"/>
            <a:r>
              <a:rPr lang="en-US" dirty="0" smtClean="0"/>
              <a:t>to determine whether to grant access. An auditing function monitors and keeps a</a:t>
            </a:r>
          </a:p>
          <a:p>
            <a:pPr eaLnBrk="1" hangingPunct="1"/>
            <a:r>
              <a:rPr lang="en-US" dirty="0" smtClean="0"/>
              <a:t>record of user accesses to system resources.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 the simple model of Figure 4.1, the access control function is shown as</a:t>
            </a:r>
          </a:p>
          <a:p>
            <a:pPr eaLnBrk="1" hangingPunct="1"/>
            <a:r>
              <a:rPr lang="en-US" dirty="0" smtClean="0"/>
              <a:t>a single logical module. In practice, a number of components may cooperatively</a:t>
            </a:r>
          </a:p>
          <a:p>
            <a:pPr eaLnBrk="1" hangingPunct="1"/>
            <a:r>
              <a:rPr lang="en-US" dirty="0" smtClean="0"/>
              <a:t>share the access control function. All operating systems have at least a rudimentary,</a:t>
            </a:r>
          </a:p>
          <a:p>
            <a:pPr eaLnBrk="1" hangingPunct="1"/>
            <a:r>
              <a:rPr lang="en-US" dirty="0" smtClean="0"/>
              <a:t>and in many cases a quite robust, access control component. Add-on security</a:t>
            </a:r>
          </a:p>
          <a:p>
            <a:pPr eaLnBrk="1" hangingPunct="1"/>
            <a:r>
              <a:rPr lang="en-US" dirty="0" smtClean="0"/>
              <a:t>packages can supplement the native access control capabilities of the OS. Particular</a:t>
            </a:r>
          </a:p>
          <a:p>
            <a:pPr eaLnBrk="1" hangingPunct="1"/>
            <a:r>
              <a:rPr lang="en-US" dirty="0" smtClean="0"/>
              <a:t>applications or utilities, such as a database management system, also incorporate</a:t>
            </a:r>
          </a:p>
          <a:p>
            <a:pPr eaLnBrk="1" hangingPunct="1"/>
            <a:r>
              <a:rPr lang="en-US" dirty="0" smtClean="0"/>
              <a:t>access control functions. External devices, such as firewalls, can also provide access</a:t>
            </a:r>
          </a:p>
          <a:p>
            <a:pPr eaLnBrk="1" hangingPunct="1"/>
            <a:r>
              <a:rPr lang="en-US" dirty="0" smtClean="0"/>
              <a:t>control services.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26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elements of core RBAC are the same as those of RBAC0</a:t>
            </a:r>
          </a:p>
          <a:p>
            <a:r>
              <a:rPr lang="en-US" dirty="0" smtClean="0"/>
              <a:t>described in the preceding section: users, roles, permissions, and sessions. The NIST</a:t>
            </a:r>
          </a:p>
          <a:p>
            <a:r>
              <a:rPr lang="en-US" dirty="0" smtClean="0"/>
              <a:t>model elaborates on the concept of permissions by introducing two subordinate</a:t>
            </a:r>
          </a:p>
          <a:p>
            <a:r>
              <a:rPr lang="en-US" dirty="0" smtClean="0"/>
              <a:t>entities: operations and objects. The following definitions are relevant: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Object: Any system resource subject to access control, such as a file, printer,</a:t>
            </a:r>
          </a:p>
          <a:p>
            <a:r>
              <a:rPr lang="en-US" dirty="0" smtClean="0"/>
              <a:t>terminal, database record, and so on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Operation: An executable image of a program, which upon invocation</a:t>
            </a:r>
          </a:p>
          <a:p>
            <a:r>
              <a:rPr lang="en-US" dirty="0" smtClean="0"/>
              <a:t>executes some function for the user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Permission: An approval to perform an operation on one or more RBAC</a:t>
            </a:r>
          </a:p>
          <a:p>
            <a:r>
              <a:rPr lang="en-US" dirty="0" smtClean="0"/>
              <a:t>protected objects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82A384-2227-FF4A-9370-E422509A5617}" type="slidenum">
              <a:rPr lang="en-AU" smtClean="0"/>
              <a:pPr/>
              <a:t>35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405826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5FCAD-03E1-D04F-A2ED-E38526B1A779}" type="slidenum">
              <a:rPr lang="en-AU"/>
              <a:pPr/>
              <a:t>36</a:t>
            </a:fld>
            <a:endParaRPr lang="en-A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The NIST RBAC model comprises four model components (Figure 4.11): core</a:t>
            </a:r>
          </a:p>
          <a:p>
            <a:r>
              <a:rPr lang="en-US" smtClean="0"/>
              <a:t>RBAC, hierarchical RBAC, static separation of duty (SSD) relations, and dynamic</a:t>
            </a:r>
          </a:p>
          <a:p>
            <a:r>
              <a:rPr lang="en-US" smtClean="0"/>
              <a:t>separation of duty (DSD) relations. The last two components correspond to the</a:t>
            </a:r>
          </a:p>
          <a:p>
            <a:r>
              <a:rPr lang="en-US" smtClean="0"/>
              <a:t>constraints component of the model of Figure 4.9.</a:t>
            </a:r>
          </a:p>
          <a:p>
            <a:endParaRPr lang="en-US" smtClean="0"/>
          </a:p>
          <a:p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76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b="1" dirty="0" smtClean="0"/>
              <a:t>administrative functions for Core RBAC include the following: add and</a:t>
            </a:r>
          </a:p>
          <a:p>
            <a:pPr>
              <a:defRPr/>
            </a:pPr>
            <a:r>
              <a:rPr lang="en-US" dirty="0" smtClean="0"/>
              <a:t>delete users from the set of users; add and delete roles from the set of roles; create</a:t>
            </a:r>
          </a:p>
          <a:p>
            <a:pPr>
              <a:defRPr/>
            </a:pPr>
            <a:r>
              <a:rPr lang="en-US" dirty="0" smtClean="0"/>
              <a:t>and delete instances of user-to-role assignment; and create and delete instances of</a:t>
            </a:r>
          </a:p>
          <a:p>
            <a:pPr>
              <a:defRPr/>
            </a:pPr>
            <a:r>
              <a:rPr lang="en-US" dirty="0" smtClean="0"/>
              <a:t>permission-to-role assignment. The </a:t>
            </a:r>
            <a:r>
              <a:rPr lang="en-US" b="1" dirty="0" smtClean="0"/>
              <a:t>supporting system functions include the following:</a:t>
            </a:r>
          </a:p>
          <a:p>
            <a:pPr>
              <a:defRPr/>
            </a:pPr>
            <a:r>
              <a:rPr lang="en-US" dirty="0" smtClean="0"/>
              <a:t>create a user session with a default set of active roles; add an active role to a session;</a:t>
            </a:r>
          </a:p>
          <a:p>
            <a:pPr>
              <a:defRPr/>
            </a:pPr>
            <a:r>
              <a:rPr lang="en-US" dirty="0" smtClean="0"/>
              <a:t>delete a role from a session; and check if the session subject has permission to perform</a:t>
            </a:r>
          </a:p>
          <a:p>
            <a:pPr>
              <a:defRPr/>
            </a:pPr>
            <a:r>
              <a:rPr lang="en-US" dirty="0" smtClean="0"/>
              <a:t>a request operation on an object. The </a:t>
            </a:r>
            <a:r>
              <a:rPr lang="en-US" b="1" dirty="0" smtClean="0"/>
              <a:t>review functions enable an administrator to view</a:t>
            </a:r>
          </a:p>
          <a:p>
            <a:pPr>
              <a:defRPr/>
            </a:pPr>
            <a:r>
              <a:rPr lang="en-US" dirty="0" smtClean="0"/>
              <a:t>but not modify all the elements of the model and their relations, including users, roles,</a:t>
            </a:r>
          </a:p>
          <a:p>
            <a:pPr>
              <a:defRPr/>
            </a:pPr>
            <a:r>
              <a:rPr lang="en-US" dirty="0" smtClean="0"/>
              <a:t>user assignments, role assignments, and session elements.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Core RBAC is a minimal model that captures the common features found in</a:t>
            </a:r>
          </a:p>
          <a:p>
            <a:pPr>
              <a:defRPr/>
            </a:pPr>
            <a:r>
              <a:rPr lang="en-US" dirty="0" smtClean="0"/>
              <a:t>the current generation of RBAC systems.</a:t>
            </a: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62231-E40A-4A44-B4F4-E7E2E658105E}" type="slidenum">
              <a:rPr lang="en-AU" smtClean="0"/>
              <a:pPr/>
              <a:t>37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149125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Hierarchical RBAC includes the concept of inheritance</a:t>
            </a:r>
          </a:p>
          <a:p>
            <a:pPr>
              <a:defRPr/>
            </a:pPr>
            <a:r>
              <a:rPr lang="en-US" dirty="0" smtClean="0"/>
              <a:t>described for RBAC1. In the NIST standard, the inheritance relationship includes</a:t>
            </a:r>
          </a:p>
          <a:p>
            <a:pPr>
              <a:defRPr/>
            </a:pPr>
            <a:r>
              <a:rPr lang="en-US" dirty="0" smtClean="0"/>
              <a:t>two aspects. Role </a:t>
            </a:r>
            <a:r>
              <a:rPr lang="en-US" i="1" dirty="0" smtClean="0"/>
              <a:t>r1 is said to be a descendant of r2 if r1 includes (inherits) all of the</a:t>
            </a:r>
          </a:p>
          <a:p>
            <a:pPr>
              <a:defRPr/>
            </a:pPr>
            <a:r>
              <a:rPr lang="en-US" dirty="0" smtClean="0"/>
              <a:t>permissions from </a:t>
            </a:r>
            <a:r>
              <a:rPr lang="en-US" i="1" dirty="0" smtClean="0"/>
              <a:t>r2 and all users assigned to r1 are also assigned to r2.3 For example,</a:t>
            </a:r>
          </a:p>
          <a:p>
            <a:pPr>
              <a:defRPr/>
            </a:pPr>
            <a:r>
              <a:rPr lang="en-US" dirty="0" smtClean="0"/>
              <a:t>in Figure 4.10, any permission allowed in the Project Lead 1 role is also allowed in the</a:t>
            </a:r>
          </a:p>
          <a:p>
            <a:pPr>
              <a:defRPr/>
            </a:pPr>
            <a:r>
              <a:rPr lang="en-US" dirty="0" smtClean="0"/>
              <a:t>Director role, and a user assigned to the Director role is also assigned to the Project</a:t>
            </a:r>
          </a:p>
          <a:p>
            <a:pPr>
              <a:defRPr/>
            </a:pPr>
            <a:r>
              <a:rPr lang="en-US" dirty="0" smtClean="0"/>
              <a:t>Lead 1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NIST model defines two types of role hierarchies: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/>
              <a:t>General role hierarchies: Allow an arbitrary partial ordering of the role</a:t>
            </a:r>
          </a:p>
          <a:p>
            <a:pPr>
              <a:defRPr/>
            </a:pPr>
            <a:r>
              <a:rPr lang="en-US" dirty="0" smtClean="0"/>
              <a:t>hierarchy. In particular, this type supports multiple inheritance, in which a</a:t>
            </a:r>
          </a:p>
          <a:p>
            <a:pPr>
              <a:defRPr/>
            </a:pPr>
            <a:r>
              <a:rPr lang="en-US" dirty="0" smtClean="0"/>
              <a:t>role may inherit permissions from multiple subordinate roles and more than</a:t>
            </a:r>
          </a:p>
          <a:p>
            <a:pPr>
              <a:defRPr/>
            </a:pPr>
            <a:r>
              <a:rPr lang="en-US" dirty="0" smtClean="0"/>
              <a:t>one role can inherit from the same subordinate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</a:t>
            </a:r>
            <a:r>
              <a:rPr lang="en-US" b="1" dirty="0" smtClean="0"/>
              <a:t>Limited role hierarchies: Impose restrictions resulting in a simpler tree structure.</a:t>
            </a:r>
          </a:p>
          <a:p>
            <a:pPr>
              <a:defRPr/>
            </a:pPr>
            <a:r>
              <a:rPr lang="en-US" dirty="0" smtClean="0"/>
              <a:t>The limitation is that a role may have one or more immediate ascendants</a:t>
            </a:r>
          </a:p>
          <a:p>
            <a:pPr>
              <a:defRPr/>
            </a:pPr>
            <a:r>
              <a:rPr lang="en-US" dirty="0" smtClean="0"/>
              <a:t>but is restricted to a single immediate descendant.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rationale for role hierarchies is that the inheritance property greatly simplifies</a:t>
            </a:r>
          </a:p>
          <a:p>
            <a:pPr>
              <a:defRPr/>
            </a:pPr>
            <a:r>
              <a:rPr lang="en-US" dirty="0" smtClean="0"/>
              <a:t>the task of defining permission relationships. Roles can have overlapping permissions,</a:t>
            </a:r>
          </a:p>
          <a:p>
            <a:pPr>
              <a:defRPr/>
            </a:pPr>
            <a:r>
              <a:rPr lang="en-US" dirty="0" smtClean="0"/>
              <a:t>which means that users belonging to different roles may have some shared permissions.</a:t>
            </a:r>
          </a:p>
          <a:p>
            <a:pPr>
              <a:defRPr/>
            </a:pPr>
            <a:r>
              <a:rPr lang="en-US" dirty="0" smtClean="0"/>
              <a:t>In addition, it is typical in an organization that there are many users that share</a:t>
            </a:r>
          </a:p>
          <a:p>
            <a:pPr>
              <a:defRPr/>
            </a:pPr>
            <a:r>
              <a:rPr lang="en-US" dirty="0" smtClean="0"/>
              <a:t>a set of common permissions, cutting across many organizational levels. To avoid the</a:t>
            </a:r>
          </a:p>
          <a:p>
            <a:pPr>
              <a:defRPr/>
            </a:pPr>
            <a:r>
              <a:rPr lang="en-US" dirty="0" smtClean="0"/>
              <a:t>necessity of defining numerous roles from scratch to accommodate various users,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role hierarchies are used in a number of commercial implementations. General role</a:t>
            </a:r>
          </a:p>
          <a:p>
            <a:pPr>
              <a:defRPr/>
            </a:pPr>
            <a:r>
              <a:rPr lang="en-US" dirty="0" smtClean="0"/>
              <a:t>hierarchies provide the most powerful tool for this purpose. The standard incorporates</a:t>
            </a:r>
          </a:p>
          <a:p>
            <a:pPr>
              <a:defRPr/>
            </a:pPr>
            <a:r>
              <a:rPr lang="en-US" dirty="0" smtClean="0"/>
              <a:t>limited role hierarchies, which are also useful, to allow for a simpler implementation</a:t>
            </a:r>
          </a:p>
          <a:p>
            <a:pPr>
              <a:defRPr/>
            </a:pPr>
            <a:r>
              <a:rPr lang="en-US" dirty="0" smtClean="0"/>
              <a:t>of role hierarchies.</a:t>
            </a:r>
          </a:p>
          <a:p>
            <a:pPr>
              <a:defRPr/>
            </a:pPr>
            <a:r>
              <a:rPr lang="en-US" dirty="0" smtClean="0"/>
              <a:t>Hierarchical RBAC adds four new administrative functions to Core RBAC:</a:t>
            </a:r>
          </a:p>
          <a:p>
            <a:pPr>
              <a:defRPr/>
            </a:pPr>
            <a:r>
              <a:rPr lang="en-US" dirty="0" smtClean="0"/>
              <a:t>add a new immediate inheritance relationship between two existing roles; delete</a:t>
            </a:r>
          </a:p>
          <a:p>
            <a:pPr>
              <a:defRPr/>
            </a:pPr>
            <a:r>
              <a:rPr lang="en-US" dirty="0" smtClean="0"/>
              <a:t>an existing immediate inheritance relationship; create a new role and add it as</a:t>
            </a:r>
          </a:p>
          <a:p>
            <a:pPr>
              <a:defRPr/>
            </a:pPr>
            <a:r>
              <a:rPr lang="en-US" dirty="0" smtClean="0"/>
              <a:t>an immediate ascendant of an existing role; and create a new role and add it as</a:t>
            </a:r>
          </a:p>
          <a:p>
            <a:pPr>
              <a:defRPr/>
            </a:pPr>
            <a:r>
              <a:rPr lang="en-US" dirty="0" smtClean="0"/>
              <a:t>an immediate descendant of an existing relationship. The hierarchical RBAC review</a:t>
            </a:r>
          </a:p>
          <a:p>
            <a:pPr>
              <a:defRPr/>
            </a:pPr>
            <a:r>
              <a:rPr lang="en-US" dirty="0" smtClean="0"/>
              <a:t>functions enable the administrator to view the permissions and users associated with</a:t>
            </a:r>
          </a:p>
          <a:p>
            <a:pPr>
              <a:defRPr/>
            </a:pPr>
            <a:r>
              <a:rPr lang="en-US" dirty="0" smtClean="0"/>
              <a:t>each role either directly or by inheritance.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09F97-F334-414A-AC8F-467D2962FADD}" type="slidenum">
              <a:rPr lang="en-AU" smtClean="0"/>
              <a:pPr/>
              <a:t>38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475932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SSD and DSD are two components that add</a:t>
            </a:r>
          </a:p>
          <a:p>
            <a:pPr>
              <a:defRPr/>
            </a:pPr>
            <a:r>
              <a:rPr lang="en-US" dirty="0" smtClean="0"/>
              <a:t>constraints to the NIST RBAC model. The constraints are in the form of separation of</a:t>
            </a:r>
          </a:p>
          <a:p>
            <a:pPr>
              <a:defRPr/>
            </a:pPr>
            <a:r>
              <a:rPr lang="en-US" dirty="0" smtClean="0"/>
              <a:t>duty relations, used to enforce conflict of interest policies that organizations may employ</a:t>
            </a:r>
          </a:p>
          <a:p>
            <a:pPr>
              <a:defRPr/>
            </a:pPr>
            <a:r>
              <a:rPr lang="en-US" dirty="0" smtClean="0"/>
              <a:t>to prevent users from exceeding a reasonable level of authority for their positions.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SSD enables the definition of a set of mutually exclusive roles, such that if</a:t>
            </a:r>
          </a:p>
          <a:p>
            <a:pPr>
              <a:defRPr/>
            </a:pPr>
            <a:r>
              <a:rPr lang="en-US" dirty="0" smtClean="0"/>
              <a:t>a user is assigned to one role in the set, the user may not be assigned to any other</a:t>
            </a:r>
          </a:p>
          <a:p>
            <a:pPr>
              <a:defRPr/>
            </a:pPr>
            <a:r>
              <a:rPr lang="en-US" dirty="0" smtClean="0"/>
              <a:t>role in the set. In addition, SSD can place a cardinality constraint on a set of roles.</a:t>
            </a:r>
          </a:p>
          <a:p>
            <a:pPr>
              <a:defRPr/>
            </a:pPr>
            <a:r>
              <a:rPr lang="en-US" dirty="0" smtClean="0"/>
              <a:t>A cardinality constraint associated with a set of roles is a number greater than one</a:t>
            </a:r>
          </a:p>
          <a:p>
            <a:pPr>
              <a:defRPr/>
            </a:pPr>
            <a:r>
              <a:rPr lang="en-US" dirty="0" smtClean="0"/>
              <a:t>specifying a combination of roles that would violate the SSD policy. For example,</a:t>
            </a:r>
          </a:p>
          <a:p>
            <a:pPr>
              <a:defRPr/>
            </a:pPr>
            <a:r>
              <a:rPr lang="en-US" dirty="0" smtClean="0"/>
              <a:t>the permissions associated with the purchasing function could be organized as a set</a:t>
            </a:r>
          </a:p>
          <a:p>
            <a:pPr>
              <a:defRPr/>
            </a:pPr>
            <a:r>
              <a:rPr lang="en-US" dirty="0" smtClean="0"/>
              <a:t>of four roles, with the constraint the no user may be assigned more than three roles</a:t>
            </a:r>
          </a:p>
          <a:p>
            <a:pPr>
              <a:defRPr/>
            </a:pPr>
            <a:r>
              <a:rPr lang="en-US" dirty="0" smtClean="0"/>
              <a:t>in the set. A concise definition of SSD is that SSD is defined as a pair (</a:t>
            </a:r>
            <a:r>
              <a:rPr lang="en-US" i="1" dirty="0" smtClean="0"/>
              <a:t>role set, n)</a:t>
            </a:r>
          </a:p>
          <a:p>
            <a:pPr>
              <a:defRPr/>
            </a:pPr>
            <a:r>
              <a:rPr lang="en-US" dirty="0" smtClean="0"/>
              <a:t>where no user is assigned to </a:t>
            </a:r>
            <a:r>
              <a:rPr lang="en-US" i="1" dirty="0" smtClean="0"/>
              <a:t>n or more roles from the role set.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SSD includes administrative functions for creating and deleting role sets and</a:t>
            </a:r>
          </a:p>
          <a:p>
            <a:pPr>
              <a:defRPr/>
            </a:pPr>
            <a:r>
              <a:rPr lang="en-US" dirty="0" smtClean="0"/>
              <a:t>adding and deleting role members. It also includes review functions for viewing the</a:t>
            </a:r>
          </a:p>
          <a:p>
            <a:pPr>
              <a:defRPr/>
            </a:pPr>
            <a:r>
              <a:rPr lang="en-US" dirty="0" smtClean="0"/>
              <a:t>properties of existing SSD sets.</a:t>
            </a:r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FCB3F3-8F4E-6F42-9591-2C6C2BE2C269}" type="slidenum">
              <a:rPr lang="en-AU" smtClean="0"/>
              <a:pPr/>
              <a:t>39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8216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As with SSD, DSD relations limit</a:t>
            </a:r>
          </a:p>
          <a:p>
            <a:r>
              <a:rPr lang="en-US" dirty="0" smtClean="0"/>
              <a:t>the permissions available to a user. DSD specifications limit the availability of the</a:t>
            </a:r>
          </a:p>
          <a:p>
            <a:r>
              <a:rPr lang="en-US" dirty="0" smtClean="0"/>
              <a:t>permissions by placing constraints on the roles that can be activated within or across</a:t>
            </a:r>
          </a:p>
          <a:p>
            <a:r>
              <a:rPr lang="en-US" dirty="0" smtClean="0"/>
              <a:t>a user’s sessions. DSD relations define constraints as a pair (</a:t>
            </a:r>
            <a:r>
              <a:rPr lang="en-US" i="1" dirty="0" smtClean="0"/>
              <a:t>role set, n), where n is a</a:t>
            </a:r>
          </a:p>
          <a:p>
            <a:r>
              <a:rPr lang="en-US" dirty="0" smtClean="0"/>
              <a:t>natural number </a:t>
            </a:r>
            <a:r>
              <a:rPr lang="en-US" i="1" dirty="0" smtClean="0"/>
              <a:t>n  2, with the property that no user session may activate n or more</a:t>
            </a:r>
          </a:p>
          <a:p>
            <a:r>
              <a:rPr lang="en-US" dirty="0" smtClean="0"/>
              <a:t>roles from the role set.</a:t>
            </a:r>
          </a:p>
          <a:p>
            <a:endParaRPr lang="en-US" dirty="0" smtClean="0"/>
          </a:p>
          <a:p>
            <a:r>
              <a:rPr lang="en-US" dirty="0" smtClean="0"/>
              <a:t>DSD enables the administrator to specify certain capabilities for a user at</a:t>
            </a:r>
          </a:p>
          <a:p>
            <a:r>
              <a:rPr lang="en-US" dirty="0" smtClean="0"/>
              <a:t>different, non-overlapping spans of time. As with SSD, DSD includes administrative</a:t>
            </a:r>
          </a:p>
          <a:p>
            <a:r>
              <a:rPr lang="en-US" dirty="0" smtClean="0"/>
              <a:t>and review functions for defining and viewing DSD relations.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BA4C6E-AD92-3A45-9D14-421BE0CF5023}" type="slidenum">
              <a:rPr lang="en-AU" smtClean="0"/>
              <a:pPr/>
              <a:t>40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821755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Every authorization-step maintains its own protection state. The initial value of a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protection state is the set of permissions that are turned on (active) as a result of the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authorization-step becoming valid. However, the contents of this set will keep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changing as an authorization-step is processed and the relevant permissions are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consumed. With each permission we associate a certain usage count. When a usage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count has reached its limit, the associated permission is deactivated and the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corresponding action is no longer allowed. Conceptually, we can think of an active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permission as a check-in of the permission to the protection-state and a deactivation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of a permission as a check out from the protection state. This constant and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automated check-in and checkout of permissions as authorizations are being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processed is one of the central features that make TBAC an active model. Further,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the protection states of individual authorization-steps are unique and disjoint. What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this means is that every permission in a protection state is uniquely mapped to an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authorization-step instance and to the task or sub-task instance that is invoking the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authorization. This ability to associate contextual information with permissions is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absent in typical subject-object style access control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8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Least Privilege</a:t>
            </a:r>
          </a:p>
          <a:p>
            <a:r>
              <a:rPr lang="en-US" dirty="0" smtClean="0"/>
              <a:t>Users are given permissions selectively such that they are not given more permission than is necessary to perform their duties.</a:t>
            </a:r>
          </a:p>
          <a:p>
            <a:endParaRPr lang="en-US" dirty="0" smtClean="0"/>
          </a:p>
          <a:p>
            <a:r>
              <a:rPr lang="en-US" dirty="0" smtClean="0">
                <a:ea typeface="Times New Roman"/>
              </a:rPr>
              <a:t>Prevents the issue of the user to perform unnecessary and potentially harmful actions.</a:t>
            </a:r>
            <a:endParaRPr lang="en-US" dirty="0" smtClean="0"/>
          </a:p>
          <a:p>
            <a:pPr lvl="2"/>
            <a:r>
              <a:rPr lang="en-US" dirty="0" smtClean="0"/>
              <a:t>Achieved through task instances</a:t>
            </a:r>
          </a:p>
          <a:p>
            <a:pPr lvl="3"/>
            <a:r>
              <a:rPr lang="en-US" dirty="0" smtClean="0"/>
              <a:t>Access permission starts when the task is initiated and the access control permissions are revoked when the task is completed.</a:t>
            </a:r>
          </a:p>
          <a:p>
            <a:pPr lvl="3"/>
            <a:r>
              <a:rPr lang="en-US" dirty="0" smtClean="0"/>
              <a:t>Task instance is created for each user and the user gets to see only certain information.</a:t>
            </a:r>
          </a:p>
          <a:p>
            <a:pPr lvl="3"/>
            <a:r>
              <a:rPr lang="en-US" dirty="0" smtClean="0"/>
              <a:t>Fine grained access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07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300" dirty="0"/>
              <a:t>Task</a:t>
            </a:r>
          </a:p>
          <a:p>
            <a:pPr lvl="1"/>
            <a:r>
              <a:rPr lang="en-US" sz="6300" dirty="0"/>
              <a:t>Fundamental unit of business activity.</a:t>
            </a:r>
          </a:p>
          <a:p>
            <a:pPr lvl="1"/>
            <a:r>
              <a:rPr lang="en-US" sz="6300" dirty="0"/>
              <a:t>Assigned to users depending on the role and access rights are determined for executing assigned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024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Figure shows both passive and active access control. Physician may execute the ‘View Current Patient List’ task to accesses File1 information resource at any time. This non-workflow task assignment causes immediate activation of the access rights to read File1, a passive access control. On the other hand, the ‘Write Prescription’ task belongs to a workflow. Executing the tasks in the workflow is done in a defined order and is available for specific time period. Although the ‘Write Prescription’ task is assigned to physician, he/she can activate his/her access rights only when the prior ‘View Lab Results’ task is completed. In this case, as an active access control, authorization is separated from the activation of access rights.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14C2E1-BAD4-EA46-979D-98A2EFA16B69}" type="slidenum">
              <a:rPr lang="en-AU"/>
              <a:pPr/>
              <a:t>4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An access control policy, which can be embodied in an authorization database,</a:t>
            </a:r>
          </a:p>
          <a:p>
            <a:pPr eaLnBrk="1" hangingPunct="1"/>
            <a:r>
              <a:rPr lang="en-US" b="0" dirty="0" smtClean="0"/>
              <a:t>dictates what types of access are permitted, under what circumstances, and by</a:t>
            </a:r>
          </a:p>
          <a:p>
            <a:pPr eaLnBrk="1" hangingPunct="1"/>
            <a:r>
              <a:rPr lang="en-US" b="0" dirty="0" smtClean="0"/>
              <a:t>whom. Access control policies are generally grouped into the following categories: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Discretionary access control (DAC): Controls access based on the identity</a:t>
            </a:r>
          </a:p>
          <a:p>
            <a:pPr eaLnBrk="1" hangingPunct="1"/>
            <a:r>
              <a:rPr lang="en-US" b="0" dirty="0" smtClean="0"/>
              <a:t>of the requestor and on access rules (authorizations) stating what requestors</a:t>
            </a:r>
          </a:p>
          <a:p>
            <a:pPr eaLnBrk="1" hangingPunct="1"/>
            <a:r>
              <a:rPr lang="en-US" b="0" dirty="0" smtClean="0"/>
              <a:t>are (or are not) allowed to do. This policy is termed </a:t>
            </a:r>
            <a:r>
              <a:rPr lang="en-US" b="0" i="1" dirty="0" smtClean="0"/>
              <a:t>discretionary because an</a:t>
            </a:r>
          </a:p>
          <a:p>
            <a:pPr eaLnBrk="1" hangingPunct="1"/>
            <a:r>
              <a:rPr lang="en-US" b="0" dirty="0" smtClean="0"/>
              <a:t>entity might have access rights that permit the entity, by its own volition, to</a:t>
            </a:r>
          </a:p>
          <a:p>
            <a:pPr eaLnBrk="1" hangingPunct="1"/>
            <a:r>
              <a:rPr lang="en-US" b="0" dirty="0" smtClean="0"/>
              <a:t>enable another entity to access some resource.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Mandatory access control (MAC): Controls access based on comparing</a:t>
            </a:r>
          </a:p>
          <a:p>
            <a:pPr eaLnBrk="1" hangingPunct="1"/>
            <a:r>
              <a:rPr lang="en-US" b="0" dirty="0" smtClean="0"/>
              <a:t>security labels (which indicate how sensitive or critical system resources are)</a:t>
            </a:r>
          </a:p>
          <a:p>
            <a:pPr eaLnBrk="1" hangingPunct="1"/>
            <a:r>
              <a:rPr lang="en-US" b="0" dirty="0" smtClean="0"/>
              <a:t>with security clearances (which indicate system entities are eligible to access</a:t>
            </a:r>
          </a:p>
          <a:p>
            <a:pPr eaLnBrk="1" hangingPunct="1"/>
            <a:r>
              <a:rPr lang="en-US" b="0" dirty="0" smtClean="0"/>
              <a:t>certain resources). This policy is termed </a:t>
            </a:r>
            <a:r>
              <a:rPr lang="en-US" b="0" i="1" dirty="0" smtClean="0"/>
              <a:t>mandatory because an entity that has</a:t>
            </a:r>
          </a:p>
          <a:p>
            <a:pPr eaLnBrk="1" hangingPunct="1"/>
            <a:r>
              <a:rPr lang="en-US" b="0" dirty="0" smtClean="0"/>
              <a:t>clearance to access a resource may not, just by its own volition, enable another</a:t>
            </a:r>
          </a:p>
          <a:p>
            <a:pPr eaLnBrk="1" hangingPunct="1"/>
            <a:r>
              <a:rPr lang="en-US" b="0" dirty="0" smtClean="0"/>
              <a:t>entity to access that resource.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Role-based access control (RBAC): Controls access based on the roles that</a:t>
            </a:r>
          </a:p>
          <a:p>
            <a:pPr eaLnBrk="1" hangingPunct="1"/>
            <a:r>
              <a:rPr lang="en-US" b="0" dirty="0" smtClean="0"/>
              <a:t>users have within the system and on rules stating what accesses are allowed to</a:t>
            </a:r>
          </a:p>
          <a:p>
            <a:pPr eaLnBrk="1" hangingPunct="1"/>
            <a:r>
              <a:rPr lang="en-US" b="0" dirty="0" smtClean="0"/>
              <a:t>users in given roles.</a:t>
            </a:r>
          </a:p>
          <a:p>
            <a:pPr eaLnBrk="1" hangingPunct="1"/>
            <a:endParaRPr lang="en-US" b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Attribute-based access control (ABAC): Controls access based on attributes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user, the resource to be accessed, and current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DAC is the traditional method of implementing access control, and is examined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Sections 4.3 and 4.4. MAC is a concept that evolved out of requirements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military information security and is best covered in the context of trusted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we deal with in Chapter 13. Both RBAC and ABAC have become increasingly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popular, and are examined in Sections 4.5 and 4.6, respectively.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exclusive. An access control mechanism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employ two or even all three of these policies to cover different classes of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143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5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1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Reduces the chance of collusion by distributing the responsibilities for tasks in a business process between multiple users.</a:t>
            </a:r>
          </a:p>
          <a:p>
            <a:pPr lvl="2"/>
            <a:r>
              <a:rPr lang="en-US" b="1" dirty="0" smtClean="0"/>
              <a:t>SOD </a:t>
            </a:r>
            <a:r>
              <a:rPr lang="en-US" dirty="0" smtClean="0"/>
              <a:t>is done at task definition and task instance levels.</a:t>
            </a:r>
          </a:p>
          <a:p>
            <a:pPr lvl="2"/>
            <a:r>
              <a:rPr lang="en-US" dirty="0" smtClean="0"/>
              <a:t>Task unit has a smaller scope of access rights than the role unit.</a:t>
            </a:r>
          </a:p>
          <a:p>
            <a:pPr lvl="2"/>
            <a:r>
              <a:rPr lang="en-US" i="1" dirty="0" smtClean="0"/>
              <a:t>Static SOD </a:t>
            </a:r>
            <a:r>
              <a:rPr lang="en-US" dirty="0" smtClean="0"/>
              <a:t>is done at task definition level and applies to tasks belonging to the same workflow.</a:t>
            </a:r>
          </a:p>
          <a:p>
            <a:pPr lvl="2"/>
            <a:r>
              <a:rPr lang="en-US" dirty="0" smtClean="0"/>
              <a:t>Dynamic SOD </a:t>
            </a:r>
            <a:r>
              <a:rPr lang="en-US" i="1" dirty="0" smtClean="0"/>
              <a:t>duty </a:t>
            </a:r>
            <a:r>
              <a:rPr lang="en-US" dirty="0" smtClean="0"/>
              <a:t>is done at task instances level.</a:t>
            </a:r>
          </a:p>
          <a:p>
            <a:pPr lvl="2"/>
            <a:r>
              <a:rPr lang="en-US" dirty="0" smtClean="0"/>
              <a:t>Task instances are created when the task is initiated and dynamic separation of duty prohibits concurrent execution of two or more exclusive tasks by the same role.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50D7-A3F2-43DD-A01E-887E29F0458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5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are characteristics that define specific aspects of the subject, object, environment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and/or requested operations that are predefined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preassigned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an authority. Attributes contain information that indicates the class of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given by the attribute, a name, and a value (e.g., Class=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HospitalRecordsAccess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Name=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PatientInformationAccess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Value=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MFBusinessHoursOnly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following are the three types of attributes in the ABAC model: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Subject attributes:  A subject is an active entity (e.g., a user, an application,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process, or a device) that causes information to flow among objects or changes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 state. Each subject has associated attributes that define the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characteristics of the subject. Such attributes may include the subject’s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identifier, name, organization, job title, and so on. A subject’s role can also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viewed as an attribute.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Object attributes:  An object, also referred to as a resource , is a passive (in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 of the given request) information system-related entity (e.g., devices,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files, records, tables, processes, programs, networks, domains) containing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receiving information. As with subjects, objects have attributes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leveraged to make access control decisions. A Microsoft Word document,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may have attributes such as title, subject, date, and author.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can often be extracted from the metadata of the object. In particular,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variety of Web service metadata attributes may be relevant for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purposes, such as ownership, service taxonomy, or even Quality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attributes.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Environment attributes:  These attributes have so far been largely ignored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most access control policies. They describe the operational, technical, and even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situational environment or context in which the information access occurs.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attributes, such as current date and time, the current virus/hacker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activities, and the network’s security level (e.g., Internet vs. intranet), are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associated with a particular subject nor a resource, but may nonetheless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relevant in applying an access control policy.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457595-B4C5-7B46-9697-E8EB0D1691AF}" type="slidenum">
              <a:rPr lang="en-AU" smtClean="0"/>
              <a:pPr/>
              <a:t>50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721060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ABAC is a logical access control model that is distinguishable because it controls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objects by evaluating rules against the attributes of entities (subject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object), operations, and the environment relevant to a request. ABAC relies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upon the evaluation of attributes of the subject, attributes of the object, and a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relationship or access control rule defining the allowable operations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subjectobject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combinations in a given environment. All ABAC solutions contain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basic core capabilities to evaluate attributes and enforce rules or relationships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those attributes. ABAC systems are capable of enforcing DAC, RBAC,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MAC concepts. ABAC enables fine-grained access control, which allows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 number of discrete inputs into an access control decision, providing a bigger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combinations of those variables to reflect a larger and more definitive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rules, policies, or restrictions on access. Thus, ABAC allows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unlimited number of attributes to be combined to satisfy any access control rule.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Moreover, ABAC systems can be implemented to satisfy a wide array of requirements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basic access control lists through advanced expressive policy models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fully leverage the flexibility of ABAC.</a:t>
            </a:r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82A384-2227-FF4A-9370-E422509A5617}" type="slidenum">
              <a:rPr lang="en-AU" smtClean="0"/>
              <a:pPr/>
              <a:t>51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456278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5FCAD-03E1-D04F-A2ED-E38526B1A779}" type="slidenum">
              <a:rPr lang="en-AU"/>
              <a:pPr/>
              <a:t>52</a:t>
            </a:fld>
            <a:endParaRPr lang="en-A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4.10 illustrates in a logical architecture the essential components of an ABAC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An access by a subject to an object proceeds according to the following steps: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A subject requests access to an object. This request is routed to an access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The access control mechanism is governed by a set of rules (2a) that are defined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 preconfigured access control policy. Based on these rules, the access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 assesses the attributes of the subject (2b), object (2c), and current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environmental conditions (2d) to determine authorization.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3. The access control mechanism grants the subject access to the object if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authorized and denies access if it is not authorized.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clear from the logical architecture that there are four independent sources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information used for the access control decision. The system designer can decide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attributes are important for access control with respect to subjects, objects,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environmental conditions. The system designer or other authority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access control policies, in the form of rules, for any desired combination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subject, object, and environmental conditions. It should be evident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approach is very powerful and flexible. However, the cost, both in terms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complexity of the design and implementation and in terms of the performance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impact, is likely to exceed that of other access control approaches. This is a tradeoff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system authority must make.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46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4.11, taken from NIST SP 800-162 [HU13], provides a useful way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grasping the scope of an ABAC model compared to a DAC model using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lists (ACLs). This figure not only illustrates the relative complexity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models, but also clarifies the trust requirements of the two models. A comparison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representative trust relationships (indicated by arrowed lines) for ACL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and ABAC use shows that there are many more complex trust relationships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for ABAC to work properly. Ignoring the commonalities in both parts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Figure 4.11, one can observe that with ACLs the root of trust is with the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owner, who ultimately enforces the object access rules by provisioning access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object through addition of a user to an ACL. In ABAC, the root of trust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derived from many sources of which the object owner has no control, such as Subject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Authorities, Policy Developers, and Credential Issuers. Accordingly,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 800‑162 recommended that an enterprise governance body be formed to manage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identity, credential, and access management capability deployment and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each subordinate organization maintain a similar body to ensure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managing the deployment and paradigm shift associated with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ABAC implementation. Additionally, it is recommended that an enterprise develop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trust model that can be used to illustrate the trust relationships and help determine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ownership and liability of information and services, needs for additional policy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governance, and requirements for technical solutions to validate or enforce trust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relationships. The trust model can be used to help influence organizations to share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information with clear expectations of how that information will be used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 and to be able to trust the information and attribute and authorization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assertions coming from other organizations.</a:t>
            </a: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62231-E40A-4A44-B4F4-E7E2E658105E}" type="slidenum">
              <a:rPr lang="en-AU" smtClean="0"/>
              <a:pPr/>
              <a:t>53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6724801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4.11, taken from NIST SP 800-162 [HU13], provides a useful way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grasping the scope of an ABAC model compared to a DAC model using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lists (ACLs). This figure not only illustrates the relative complexity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models, but also clarifies the trust requirements of the two models. A comparison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representative trust relationships (indicated by arrowed lines) for ACL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and ABAC use shows that there are many more complex trust relationships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for ABAC to work properly. Ignoring the commonalities in both parts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Figure 4.11, one can observe that with ACLs the root of trust is with the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owner, who ultimately enforces the object access rules by provisioning access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object through addition of a user to an ACL. In ABAC, the root of trust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derived from many sources of which the object owner has no control, such as Subject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Authorities, Policy Developers, and Credential Issuers. Accordingly,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 800‑162 recommended that an enterprise governance body be formed to manage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identity, credential, and access management capability deployment and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each subordinate organization maintain a similar body to ensure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managing the deployment and paradigm shift associated with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ABAC implementation. Additionally, it is recommended that an enterprise develop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trust model that can be used to illustrate the trust relationships and help determine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ownership and liability of information and services, needs for additional policy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governance, and requirements for technical solutions to validate or enforce trust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relationships. The trust model can be used to help influence organizations to share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information with clear expectations of how that information will be used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 and to be able to trust the information and attribute and authorization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assertions coming from other organizations.</a:t>
            </a: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62231-E40A-4A44-B4F4-E7E2E658105E}" type="slidenum">
              <a:rPr lang="en-AU" smtClean="0"/>
              <a:pPr/>
              <a:t>54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518847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policy  is a set of rules and relationships that govern allowable behavior within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organization, based on the privileges of subjects and how resources or objects are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protected under which environment conditions. In turn, privileges  represent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authorized behavior of a subject; they are defined by an authority and embodied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policy. Other terms that are commonly used instead of privileges are rights , authorizations 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entitlements . Policy is typically written from the perspective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 that needs protecting and the privileges available to subjects.</a:t>
            </a:r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FCB3F3-8F4E-6F42-9591-2C6C2BE2C269}" type="slidenum">
              <a:rPr lang="en-AU" smtClean="0"/>
              <a:pPr/>
              <a:t>55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281720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now examine some concepts that are relevant to an access control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centered on attributes. This section provides an overview of the concept of identity,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credential, and access management (ICAM), and then Section 4.8 discusses the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 trust framework for exchanging attributes.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ICAM is a comprehensive approach to managing and implementing digital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identities (and associated attributes), credentials, and access control. ICAM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developed by the U.S. government, but is applicable not only to government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agencies, but also may be deployed by enterprises looking for a unified approach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control. ICAM is designed to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Create trusted digital identity representations of individuals and what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ICAM documents refer to as nonperson entities (NPEs). The latter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processes, applications, and automated devices seeking access to a resource.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Bind those identities to credentials that may serve as a proxy for the individual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NPE in access transactions. A credential is an object or data structure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authoritatively binds an identity (and optionally, additional attributes)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token possessed and controlled by a subscriber.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Use the credentials to provide authorized access to an agency’s resources.</a:t>
            </a:r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BA4C6E-AD92-3A45-9D14-421BE0CF5023}" type="slidenum">
              <a:rPr lang="en-AU" smtClean="0"/>
              <a:pPr/>
              <a:t>56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295263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83D3F-5DCC-1A4E-AE8F-7D07C4A7EDE7}" type="slidenum">
              <a:rPr lang="en-AU"/>
              <a:pPr/>
              <a:t>57</a:t>
            </a:fld>
            <a:endParaRPr lang="en-AU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4.12 provides an overview of the logical components of an ICAM architecture.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examine each of the main components in the following subsections.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4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FA0B55-56C7-DB4C-BE66-7C0559DE1AEE}" type="slidenum">
              <a:rPr lang="en-AU"/>
              <a:pPr/>
              <a:t>5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[VIME06] lists the following concepts and features that should be supported by an</a:t>
            </a:r>
          </a:p>
          <a:p>
            <a:pPr eaLnBrk="1" hangingPunct="1"/>
            <a:r>
              <a:rPr lang="en-US" dirty="0" smtClean="0"/>
              <a:t>access control system.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Reliable input: The old maxim garbage-in-garbage-out applies with special</a:t>
            </a:r>
          </a:p>
          <a:p>
            <a:pPr eaLnBrk="1" hangingPunct="1"/>
            <a:r>
              <a:rPr lang="en-US" dirty="0" smtClean="0"/>
              <a:t>force to access control. An access control system assumes that a user is</a:t>
            </a:r>
          </a:p>
          <a:p>
            <a:pPr eaLnBrk="1" hangingPunct="1"/>
            <a:r>
              <a:rPr lang="en-US" dirty="0" smtClean="0"/>
              <a:t>authentic; thus, an authentication mechanism is needed as a front end to an</a:t>
            </a:r>
          </a:p>
          <a:p>
            <a:pPr eaLnBrk="1" hangingPunct="1"/>
            <a:r>
              <a:rPr lang="en-US" dirty="0" smtClean="0"/>
              <a:t>access control system. Other inputs to the access control system must also</a:t>
            </a:r>
          </a:p>
          <a:p>
            <a:pPr eaLnBrk="1" hangingPunct="1"/>
            <a:r>
              <a:rPr lang="en-US" dirty="0" smtClean="0"/>
              <a:t>be reliable. For example, some access control restrictions may depend on an</a:t>
            </a:r>
          </a:p>
          <a:p>
            <a:pPr eaLnBrk="1" hangingPunct="1"/>
            <a:r>
              <a:rPr lang="en-US" dirty="0" smtClean="0"/>
              <a:t>address, such as a source IP address or medium access control address. The</a:t>
            </a:r>
          </a:p>
          <a:p>
            <a:pPr eaLnBrk="1" hangingPunct="1"/>
            <a:r>
              <a:rPr lang="en-US" dirty="0" smtClean="0"/>
              <a:t>overall system must have a means of determining the validity of the source for</a:t>
            </a:r>
          </a:p>
          <a:p>
            <a:pPr eaLnBrk="1" hangingPunct="1"/>
            <a:r>
              <a:rPr lang="en-US" dirty="0" smtClean="0"/>
              <a:t>such restrictions to operate effectively.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Support for fine and coarse specifications: The access control system should</a:t>
            </a:r>
          </a:p>
          <a:p>
            <a:pPr eaLnBrk="1" hangingPunct="1"/>
            <a:r>
              <a:rPr lang="en-US" dirty="0" smtClean="0"/>
              <a:t>support fine-grained specifications, allowing access to be regulated at the level of</a:t>
            </a:r>
          </a:p>
          <a:p>
            <a:pPr eaLnBrk="1" hangingPunct="1"/>
            <a:r>
              <a:rPr lang="en-US" dirty="0" smtClean="0"/>
              <a:t>individual records in files, and individual fields within records. The system should</a:t>
            </a:r>
          </a:p>
          <a:p>
            <a:pPr eaLnBrk="1" hangingPunct="1"/>
            <a:r>
              <a:rPr lang="en-US" dirty="0" smtClean="0"/>
              <a:t>also support fine-grained specification in the sense of controlling each individual</a:t>
            </a:r>
          </a:p>
          <a:p>
            <a:pPr eaLnBrk="1" hangingPunct="1"/>
            <a:r>
              <a:rPr lang="en-US" dirty="0" smtClean="0"/>
              <a:t>access by a user rather than a sequence of access requests. System administrators</a:t>
            </a:r>
          </a:p>
          <a:p>
            <a:pPr eaLnBrk="1" hangingPunct="1"/>
            <a:r>
              <a:rPr lang="en-US" dirty="0" smtClean="0"/>
              <a:t>should also be able to choose coarse-grained specification for some classes of</a:t>
            </a:r>
          </a:p>
          <a:p>
            <a:pPr eaLnBrk="1" hangingPunct="1"/>
            <a:r>
              <a:rPr lang="en-US" dirty="0" smtClean="0"/>
              <a:t>resource access, to reduce administrative and system processing burden.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Least privilege: This is the principle that access control should be implemented</a:t>
            </a:r>
          </a:p>
          <a:p>
            <a:pPr eaLnBrk="1" hangingPunct="1"/>
            <a:r>
              <a:rPr lang="en-US" dirty="0" smtClean="0"/>
              <a:t>so that each system entity is granted the minimum system resources and authorizations</a:t>
            </a:r>
          </a:p>
          <a:p>
            <a:pPr eaLnBrk="1" hangingPunct="1"/>
            <a:r>
              <a:rPr lang="en-US" dirty="0" smtClean="0"/>
              <a:t>that the entity needs to do its work. This principle tends to limit damage</a:t>
            </a:r>
          </a:p>
          <a:p>
            <a:pPr eaLnBrk="1" hangingPunct="1"/>
            <a:r>
              <a:rPr lang="en-US" dirty="0" smtClean="0"/>
              <a:t>that can be caused by an accident, error, or fraudulent or unauthorized act.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Separation of duty: This is the practice of dividing the steps in a system function</a:t>
            </a:r>
          </a:p>
          <a:p>
            <a:pPr eaLnBrk="1" hangingPunct="1"/>
            <a:r>
              <a:rPr lang="en-US" dirty="0" smtClean="0"/>
              <a:t>among different individuals, so as to keep a single individual from subverting the</a:t>
            </a:r>
          </a:p>
          <a:p>
            <a:pPr eaLnBrk="1" hangingPunct="1"/>
            <a:r>
              <a:rPr lang="en-US" dirty="0" smtClean="0"/>
              <a:t>process. This is primarily a policy issue; separation of duty requires the appropriate</a:t>
            </a:r>
          </a:p>
          <a:p>
            <a:pPr eaLnBrk="1" hangingPunct="1"/>
            <a:r>
              <a:rPr lang="en-US" dirty="0" smtClean="0"/>
              <a:t>power and flexibility in the access control system, including least privilege and</a:t>
            </a:r>
          </a:p>
          <a:p>
            <a:pPr eaLnBrk="1" hangingPunct="1"/>
            <a:r>
              <a:rPr lang="en-US" dirty="0" smtClean="0"/>
              <a:t>fine-grained access control. Another useful tool is history-based authorization,</a:t>
            </a:r>
          </a:p>
          <a:p>
            <a:pPr eaLnBrk="1" hangingPunct="1"/>
            <a:r>
              <a:rPr lang="en-US" dirty="0" smtClean="0"/>
              <a:t>which makes access dependent on previously executed accesses.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Open and closed policies: The most useful, and most typical, class of access</a:t>
            </a:r>
          </a:p>
          <a:p>
            <a:pPr eaLnBrk="1" hangingPunct="1"/>
            <a:r>
              <a:rPr lang="en-US" dirty="0" smtClean="0"/>
              <a:t>control policies are closed policies. In a closed policy, only accesses that</a:t>
            </a:r>
          </a:p>
          <a:p>
            <a:pPr eaLnBrk="1" hangingPunct="1"/>
            <a:r>
              <a:rPr lang="en-US" dirty="0" smtClean="0"/>
              <a:t>are specifically authorized are allowed. In some applications, it may also be</a:t>
            </a:r>
          </a:p>
          <a:p>
            <a:pPr eaLnBrk="1" hangingPunct="1"/>
            <a:r>
              <a:rPr lang="en-US" dirty="0" smtClean="0"/>
              <a:t>desirable to allow an open policy for some classes of resources. In an open</a:t>
            </a:r>
          </a:p>
          <a:p>
            <a:pPr eaLnBrk="1" hangingPunct="1"/>
            <a:r>
              <a:rPr lang="en-US" dirty="0" smtClean="0"/>
              <a:t>policy, authorizations specify which accesses are prohibited; all other accesses</a:t>
            </a:r>
          </a:p>
          <a:p>
            <a:pPr eaLnBrk="1" hangingPunct="1"/>
            <a:r>
              <a:rPr lang="en-US" dirty="0" smtClean="0"/>
              <a:t>are allowed.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Policy combinations and conflict resolution: An access control mechanism</a:t>
            </a:r>
          </a:p>
          <a:p>
            <a:pPr eaLnBrk="1" hangingPunct="1"/>
            <a:r>
              <a:rPr lang="en-US" dirty="0" smtClean="0"/>
              <a:t>may apply multiple policies to a given class of resources. In this case, care must</a:t>
            </a:r>
          </a:p>
          <a:p>
            <a:pPr eaLnBrk="1" hangingPunct="1"/>
            <a:r>
              <a:rPr lang="en-US" dirty="0" smtClean="0"/>
              <a:t>be taken that there are no conflicts such that one policy enables a particular</a:t>
            </a:r>
          </a:p>
          <a:p>
            <a:pPr eaLnBrk="1" hangingPunct="1"/>
            <a:r>
              <a:rPr lang="en-US" dirty="0" smtClean="0"/>
              <a:t>access while another policy denies it. Or, if such a conflict exists, a procedure</a:t>
            </a:r>
          </a:p>
          <a:p>
            <a:pPr eaLnBrk="1" hangingPunct="1"/>
            <a:r>
              <a:rPr lang="en-US" dirty="0" smtClean="0"/>
              <a:t>must be defined for conflict resolution.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Administrative policies: As was mentioned, there is a security administration</a:t>
            </a:r>
          </a:p>
          <a:p>
            <a:pPr eaLnBrk="1" hangingPunct="1"/>
            <a:r>
              <a:rPr lang="en-US" dirty="0" smtClean="0"/>
              <a:t>function for specifying the authorization database that acts as an input to the</a:t>
            </a:r>
          </a:p>
          <a:p>
            <a:pPr eaLnBrk="1" hangingPunct="1"/>
            <a:r>
              <a:rPr lang="en-US" dirty="0" smtClean="0"/>
              <a:t>access control function. Administrative policies are needed to specify who can</a:t>
            </a:r>
          </a:p>
          <a:p>
            <a:pPr eaLnBrk="1" hangingPunct="1"/>
            <a:r>
              <a:rPr lang="en-US" dirty="0" smtClean="0"/>
              <a:t>add, delete, or modify authorization rules. In turn, access control and other</a:t>
            </a:r>
          </a:p>
          <a:p>
            <a:pPr eaLnBrk="1" hangingPunct="1"/>
            <a:r>
              <a:rPr lang="en-US" dirty="0" smtClean="0"/>
              <a:t>control mechanisms are needed to enforce the administrative policies.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</a:t>
            </a:r>
            <a:r>
              <a:rPr lang="en-US" b="1" dirty="0" smtClean="0"/>
              <a:t>Dual control: When a task requires two or more individuals working in tandem.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75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management is concerned with assigning attributes to a digital identity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connecting that digital identity to an individual or NPE. The goal is to establish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trustworthy digital identity that is independent of a specific application or context.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traditional, and still most common approach, to access control for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programs is to create a digital representation of an identity for the specific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application or program. As a result, maintenance and protection of the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itself is treated as secondary to the mission associated with the application. Further,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is considerable overlap in effort in establishing these application-specific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Unlike accounts used to logon to networks, systems, or applications,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records are not tied to job title, job duties, location, or whether access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a specific system. Those items may become attributes tied to an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record, and may also become part of what uniquely identifies an individual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specific application. Access control decisions will be based on the context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relevant attributes of a user—not solely their identity. The concept of an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is that individuals will have a single digital representation of themselves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leveraged across departments and agencies for multiple purposes,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4.12 depicts the key functions involved in identity management. Establishment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 digital identity typically begins with collecting identity data as part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on-boarding process. A digital identity is often comprised of a set of attributes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when aggregated uniquely identify a user within a system or an enterprise.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order to establish trust in the individual represented by a digital identity, an agency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also conduct a background investigation. Attributes about an individual may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in various authoritative sources within an agency and linked to form an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view of the digital identity. This digital identity may then be provisioned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 in order to support physical and logical access (part of Access Management)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de-provisioned when access is no longer required.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final element of identity management is lifecycle management,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includes the following: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Mechanisms, policies, and procedures for protecting personal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Controlling access to identity data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Techniques for sharing authoritative identity data with applications that need it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Revocation of an enterprise identity</a:t>
            </a:r>
            <a:endParaRPr 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E4E06-2000-4D4A-A33B-1F431D9BBB6E}" type="slidenum">
              <a:rPr lang="en-AU" smtClean="0"/>
              <a:pPr/>
              <a:t>58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3670542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mentioned, a credential is an object or data structure that authoritatively binds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identity (and optionally, additional attributes) to a token possessed and controlled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 subscriber. Examples of credentials are smart cards, private/public cryptographic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keys, and digital certificates. Credential management is the 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of the life cycle of the credential. Credential management encompasses the following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five logical components: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An authorized individual sponsors an individual or entity for a credential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establish the need for the credential. For example, a department supervisor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sponsors a department employee.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The sponsored individual enrolls for the credential, a process which typically consists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identity proofing and the capture of biographic and biometric data.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step may also involve incorporating authoritative attribute data, maintained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identity management component.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 A credential is produced. Depending on the credential type, production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involve encryption, the use of a digital signature, the production of a smartcard,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other functions.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 The credential is issued to the individual or NPE.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5.  Finally, a credential must be maintained over its life cycle, which might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revocation, reissuance/replacement, reenrollment, expiration, personal identification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(PIN) reset, suspension, or reinstatement.</a:t>
            </a:r>
            <a:endParaRPr 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00318-8589-FC4F-90C0-56CFAB8DC9B9}" type="slidenum">
              <a:rPr lang="en-AU" smtClean="0"/>
              <a:pPr/>
              <a:t>59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9492453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access management component deals with the management and control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ways entities are granted access to resources. It covers both logical and physical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access, and may be internal to a system or an external element. The purpose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management is to ensure that the proper identity verification is made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individual attempts to access security sensitive buildings, computer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data. The access control function makes use of credentials presented by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requesting access and the digital identity of the requestor. Three support elements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needed for an enterprise-wide access control facility: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Resource management:  This element is concerned with defining rules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resource that requires access control. The rules would include credential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and what user attributes, resource attributes, and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are required for access of a given resource for a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Privilege management:  This element is concerned with establishing and maintaining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entitlement or privilege attributes that comprise an individual’s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profile. These attributes represent features of an individual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as the basis for determining access decisions to both physical and logical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Privileges are considered attributes that can be linked to a digital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Policy management:  This element governs what is allowable and unallowable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 access transaction. That is, given the identity and attributes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requestor, the attributes of the resource or object, and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 policy specifies what actions this user can perform on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object.</a:t>
            </a:r>
            <a:endParaRPr 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00318-8589-FC4F-90C0-56CFAB8DC9B9}" type="slidenum">
              <a:rPr lang="en-AU" smtClean="0"/>
              <a:pPr/>
              <a:t>60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73657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Three support elements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needed for an enterprise-wide access control facility: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Resource management:  This element is concerned with defining rules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resource that requires access control. The rules would include credential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and what user attributes, resource attributes, and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are required for access of a given resource for a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Privilege management:  This element is concerned with establishing and maintaining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entitlement or privilege attributes that comprise an individual’s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profile. These attributes represent features of an individual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as the basis for determining access decisions to both physical and logical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Privileges are considered attributes that can be linked to a digital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Policy management:  This element governs what is allowable and unallowable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 access transaction. That is, given the identity and attributes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requestor, the attributes of the resource or object, and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 policy specifies what actions this user can perform on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object.</a:t>
            </a:r>
            <a:endParaRPr 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00318-8589-FC4F-90C0-56CFAB8DC9B9}" type="slidenum">
              <a:rPr lang="en-AU" smtClean="0"/>
              <a:pPr/>
              <a:t>61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090951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Identity federation addresses two questions: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How do you trust identities of individuals from external organizations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access to your systems?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How do you vouch for identities of individuals in your organization when they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to collaborate with external organizations?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federation is a term used to describe the technology, standards, policies,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processes that allow an organization to trust digital identities,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attributes, and credentials created and issued by another organization. We discuss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federation in the following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21936-9DC6-B542-A2DE-31D02E6D4A6C}" type="slidenum">
              <a:rPr lang="en-AU" smtClean="0"/>
              <a:pPr>
                <a:defRPr/>
              </a:pPr>
              <a:t>62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04672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Online or network transactions involving parties from different organizations,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an organization and an individual user such as an online customer, generally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the sharing of identity information. This information may include a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associated attributes in addition to a simple name or numerical identifier.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party disclosing the information and the party receiving the information need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have a level of trust about security and privacy issues related to that information.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4.13a shows the traditional technique for the exchange of identity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involves users developing arrangements with an identity service provider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procure digital identity and credentials, and arrangements with parties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end-user services and applications and that are willing to rely on the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credential information generated by the identity service provider.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arrangement of Figure 4.13a must meet a number of requirements.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 requires that the user has been authenticated to some degree of assurance,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attributes imputed to the user by the identity service provider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accurate, and that the identity service provider is authoritative for those attributes.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identity service provider requires assurance that it has accurate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user and that, if it shares information, the relying party will use it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accordance with contractual terms and conditions and the law. The user requires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assurance that the identity service provider and relying party can be entrusted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sensitive information and that they will abide by the user’s preferences and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user’s privacy. Most importantly, all the parties want to know if the practices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by the other parties are actually those implemented by the parties,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 reliable those parties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21936-9DC6-B542-A2DE-31D02E6D4A6C}" type="slidenum">
              <a:rPr lang="en-AU" smtClean="0"/>
              <a:pPr>
                <a:defRPr/>
              </a:pPr>
              <a:t>63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7532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Without some universal standard and framework, the arrangement of Figure 4.13a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replicated in multiple contexts. A far preferable approach is to develop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open, standardized approach to trustworthy identity and attribute exchange.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remainder of this section, we examine such an approach that is gaining increasing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acceptance.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Unfortunately, this topic is burdened with numerous acronyms, so it is best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begin with a definition of the most important of these: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is an open standard that allows users to be authenticated by certain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cooperating sites (known as Relying Parties) using a third party service,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eliminating the need for Webmasters to provide their own ad hoc systems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allowing users to consolidate their digital identities. Users may create accounts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their preferred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identity providers, and then use those accounts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basis for signing on to any website which accepts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authentication.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OIDF: 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Foundation is an international nonprofit organization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individuals and companies committed to enabling, promoting, and protecting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technologies. OIDF assists the community by providing needed infrastructure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help in promoting and supporting expanded adoption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ICF:  The Information Card Foundation is a nonprofit community of companies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individuals working together to evolve the Information Card ecosystem.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Cards are personal digital identities that people can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online, and the key component of identity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metasystems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Visually, each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has a card-shaped picture and a card name associated with it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 people to organize their digital identities and to easily select one they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want to use for any given interaction.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OITF:  The Open Identity Trust Framework is a standardized, open specification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 trust framework for identity and attribute exchange,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jointly by OIDF and ICF.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OIX:  The Open Identity Exchange Corporation is an independent, neutral,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international provider of certification trust frameworks conforming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 Identity Trust Frameworks model.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AXN:  An Attribute Exchange Network (AXN) is an online Internet-scale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gateway for identity service providers and relying parties to efficiently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asserted, permissioned, and verified online identity attributes in high volumes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affordable costs.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System managers need to be able to trust that the attributes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subject or an object are authoritative and are exchanged securely. One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providing that trust within an organization is the ICAM model, specifically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ICAM components (Figure 4.12). Combined with an identity federation functionality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is shared with other organizations, attributes can be exchanged in a trustworthy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fashion, supporting secure access control.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digital identity systems, a trust framework  functions as a certification program.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enables a party who accepts a digital identity credential (called the relying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party) to trust the identity, security, and privacy policies of the party who issues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credential (called the identity service provider) and vice versa. More formally,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OIX defines a trust framework as a set of verifiable commitments from each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various parties in a transaction to their counter parties. These commitments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(1) controls (including regulatory and contractual obligations) to help ensure commitments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delivered and (2) remedies for failure to meet such commitments.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is developed by a community whose members have similar goals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perspectives. It defines the rights and responsibilities of that community’s participants;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specifies the policies and standards specific to the community; and defines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community-specific processes and procedures that provide assurance.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frameworks can exist, and sets of participants can tailor trust frameworks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meet their particular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21936-9DC6-B542-A2DE-31D02E6D4A6C}" type="slidenum">
              <a:rPr lang="en-AU" smtClean="0"/>
              <a:pPr>
                <a:defRPr/>
              </a:pPr>
              <a:t>64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0133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4.13b shows the elements involved in the OITF. Within any given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agency, the following roles are part of the overall framework: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Relying parties (RPs):  Also called service providers, these are entities delivering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to specific users. RPs must have confidence in the identities and/or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their intended users, and must rely upon the various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presented to evince those attributes and identities.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Subjects:  These are users of an RP’s services, including customers, employees,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trading partners, and subscribers.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Attribute providers (APs):  APs are entities acknowledged by the community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interest as being able to verify given attributes as presented by subjects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which are equipped through the AXN to create conformant attribute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according to the rules and agreements of the AXN. Some APs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sources of authority for certain information; more commonly APs will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brokers of derived attributes.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Identity providers (IDPs):  These are entities able to authenticate user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vouch for the names (or pseudonyms or handles) of subjects,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are equipped through the AXN or some other compatible Identity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Management (IDAM) system to create digital identities that may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index user attributes.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also the following important support elements as part on an AXN: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Assessors:  Assessors evaluate identity service providers and RPs and certify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they are capable of following the OITF provider’s blueprint.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Auditors:  These entities may be called on to check that parties’ practices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in line with what was agreed for the OITF.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Dispute resolvers:  These entities provide arbitration and dispute resolution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under OIX guidelines.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Trust framework providers:  A trust framework provider is an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translates the requirements of policymakers into an own blueprint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that it then proceeds to build, doing so in a way that is consistent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minimum requirements set out in the OITF specification.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almost all cases, there will be a reasonably obvious candidate organization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on this role, for each industry sector or large organization that decides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appropriate to interoperate with an AXN.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solid arrowed lines in Figure 4.13b indicate agreements with the trust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framework provider for implementing technical, operations, and legal requirements.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dashed arrowed lines indicate other agreements potentially affected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these requirements. In general terms, the model illustrated in Figure 4.13b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operate in the following way. Responsible persons within participating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determine the technical, operational, and legal requirements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exchanges of identity information that fall under their authority. They then select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OITF providers to implement these requirements. These OITF providers translate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into a blueprint for a trust framework that may include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of the OITF provider. The OITF provider vets identity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providers and RPs and contracts with them to follow its trust framework requirements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conducting exchanges of identity information. The contracts carry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provisions relating to dispute resolvers and auditors for contract interpretation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enforcement.</a:t>
            </a:r>
            <a:endParaRPr 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E1E4A8-184D-C245-94D8-2F2DA4D6C59D}" type="slidenum">
              <a:rPr lang="en-AU" smtClean="0"/>
              <a:pPr/>
              <a:t>65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330554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83D3F-5DCC-1A4E-AE8F-7D07C4A7EDE7}" type="slidenum">
              <a:rPr lang="en-AU"/>
              <a:pPr/>
              <a:t>66</a:t>
            </a:fld>
            <a:endParaRPr lang="en-AU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Dresdner Bank has implemented an RBAC system that serves as a useful practical</a:t>
            </a:r>
          </a:p>
          <a:p>
            <a:r>
              <a:rPr lang="en-US" dirty="0" smtClean="0"/>
              <a:t>example [SCHA01]. The bank uses a variety of computer applications. Many</a:t>
            </a:r>
          </a:p>
          <a:p>
            <a:r>
              <a:rPr lang="en-US" dirty="0" smtClean="0"/>
              <a:t>of these were initially developed for a mainframe environment; some of these older</a:t>
            </a:r>
          </a:p>
          <a:p>
            <a:r>
              <a:rPr lang="en-US" dirty="0" smtClean="0"/>
              <a:t>applications are now supported on a client-server network while others remain on</a:t>
            </a:r>
          </a:p>
          <a:p>
            <a:r>
              <a:rPr lang="en-US" dirty="0" smtClean="0"/>
              <a:t>mainframes. There are also newer applications on servers. Prior to 1990, a simple</a:t>
            </a:r>
          </a:p>
          <a:p>
            <a:r>
              <a:rPr lang="en-US" dirty="0" smtClean="0"/>
              <a:t>DAC system was used on each server and mainframe. Administrators maintained</a:t>
            </a:r>
          </a:p>
          <a:p>
            <a:r>
              <a:rPr lang="en-US" dirty="0" smtClean="0"/>
              <a:t>a local access control file on each host and defined the access rights for each employee</a:t>
            </a:r>
          </a:p>
          <a:p>
            <a:r>
              <a:rPr lang="en-US" dirty="0" smtClean="0"/>
              <a:t>on each application on each host. This system was cumbersome, time- consuming,</a:t>
            </a:r>
          </a:p>
          <a:p>
            <a:r>
              <a:rPr lang="en-US" dirty="0" smtClean="0"/>
              <a:t>and error-prone. To improve the system, the bank introduced an RBAC scheme,</a:t>
            </a:r>
          </a:p>
          <a:p>
            <a:r>
              <a:rPr lang="en-US" dirty="0" smtClean="0"/>
              <a:t>which is </a:t>
            </a:r>
            <a:r>
              <a:rPr lang="en-US" dirty="0" err="1" smtClean="0"/>
              <a:t>systemwide</a:t>
            </a:r>
            <a:r>
              <a:rPr lang="en-US" dirty="0" smtClean="0"/>
              <a:t> and in which the determination of access rights is compartmentalized</a:t>
            </a:r>
          </a:p>
          <a:p>
            <a:r>
              <a:rPr lang="en-US" dirty="0" smtClean="0"/>
              <a:t>into three different administrative units for greater security.</a:t>
            </a:r>
          </a:p>
          <a:p>
            <a:endParaRPr lang="en-US" dirty="0" smtClean="0"/>
          </a:p>
          <a:p>
            <a:r>
              <a:rPr lang="en-US" dirty="0" smtClean="0"/>
              <a:t>Roles within the organization are defined by a combination of official position</a:t>
            </a:r>
          </a:p>
          <a:p>
            <a:r>
              <a:rPr lang="en-US" dirty="0" smtClean="0"/>
              <a:t>and job function. Table 4.4a provides examples. This differs somewhat from the</a:t>
            </a:r>
          </a:p>
          <a:p>
            <a:r>
              <a:rPr lang="en-US" dirty="0" smtClean="0"/>
              <a:t>concept of role in the NIST standard, in which a role is defined by a job function.</a:t>
            </a:r>
          </a:p>
          <a:p>
            <a:r>
              <a:rPr lang="en-US" dirty="0" smtClean="0"/>
              <a:t>To some extent, the difference is a matter of terminology. In any case, the bank’s</a:t>
            </a:r>
          </a:p>
          <a:p>
            <a:r>
              <a:rPr lang="en-US" dirty="0" smtClean="0"/>
              <a:t>role structuring leads to a natural means of developing an inheritance hierarchy</a:t>
            </a:r>
          </a:p>
          <a:p>
            <a:r>
              <a:rPr lang="en-US" dirty="0" smtClean="0"/>
              <a:t>based on official position. Within the bank, there is a strict partial ordering of</a:t>
            </a:r>
          </a:p>
          <a:p>
            <a:r>
              <a:rPr lang="en-US" dirty="0" smtClean="0"/>
              <a:t>official positions within each organization, reflecting a hierarchy of responsibility and</a:t>
            </a:r>
          </a:p>
          <a:p>
            <a:r>
              <a:rPr lang="en-US" dirty="0" smtClean="0"/>
              <a:t>power. For example, the positions Head of Division, Group Manager, and Clerk are</a:t>
            </a:r>
          </a:p>
          <a:p>
            <a:r>
              <a:rPr lang="en-US" dirty="0" smtClean="0"/>
              <a:t>in descending order.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68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When the official position is combined with job function, there</a:t>
            </a:r>
          </a:p>
          <a:p>
            <a:r>
              <a:rPr lang="en-US" dirty="0" smtClean="0"/>
              <a:t>is a resulting ordering of access rights, as indicated in Table 4.4b. Thus, the financial</a:t>
            </a:r>
          </a:p>
          <a:p>
            <a:r>
              <a:rPr lang="en-US" dirty="0" smtClean="0"/>
              <a:t>analyst/Group Manager role (role B) has more access rights than the financial</a:t>
            </a:r>
          </a:p>
          <a:p>
            <a:r>
              <a:rPr lang="en-US" dirty="0" smtClean="0"/>
              <a:t>analyst/Clerk role (role A). The table indicates that role B has as many or more</a:t>
            </a:r>
          </a:p>
          <a:p>
            <a:r>
              <a:rPr lang="en-US" dirty="0" smtClean="0"/>
              <a:t>access rights than role A in three applications and has access rights to a fourth</a:t>
            </a:r>
          </a:p>
          <a:p>
            <a:r>
              <a:rPr lang="en-US" dirty="0" smtClean="0"/>
              <a:t>application. On the other hand, there is no hierarchical relationship between office</a:t>
            </a:r>
          </a:p>
          <a:p>
            <a:r>
              <a:rPr lang="en-US" dirty="0" smtClean="0"/>
              <a:t>banking/Group Manager and financial analyst/Clerk because they work in different</a:t>
            </a:r>
          </a:p>
          <a:p>
            <a:r>
              <a:rPr lang="en-US" dirty="0" smtClean="0"/>
              <a:t>functional areas. We can therefore define a role hierarchy in which one role is superior</a:t>
            </a:r>
          </a:p>
          <a:p>
            <a:r>
              <a:rPr lang="en-US" dirty="0" smtClean="0"/>
              <a:t>to another if its position is superior and their functions are identical.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E4E06-2000-4D4A-A33B-1F431D9BBB6E}" type="slidenum">
              <a:rPr lang="en-AU" smtClean="0"/>
              <a:pPr/>
              <a:t>67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173499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AE10B-731F-454E-AB91-B3EBC9873E80}" type="slidenum">
              <a:rPr lang="en-AU"/>
              <a:pPr/>
              <a:t>6</a:t>
            </a:fld>
            <a:endParaRPr lang="en-AU"/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basic elements of access control are: subject, object, and access right.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 </a:t>
            </a:r>
            <a:r>
              <a:rPr lang="en-US" b="1" smtClean="0"/>
              <a:t>subject is an entity capable of accessing objects. Generally, the concept of</a:t>
            </a:r>
          </a:p>
          <a:p>
            <a:pPr eaLnBrk="1" hangingPunct="1"/>
            <a:r>
              <a:rPr lang="en-US" smtClean="0"/>
              <a:t>subject equates with that of process. Any user or application actually gains access to</a:t>
            </a:r>
          </a:p>
          <a:p>
            <a:pPr eaLnBrk="1" hangingPunct="1"/>
            <a:r>
              <a:rPr lang="en-US" smtClean="0"/>
              <a:t>an object by means of a process that represents that user or application. The process</a:t>
            </a:r>
          </a:p>
          <a:p>
            <a:pPr eaLnBrk="1" hangingPunct="1"/>
            <a:r>
              <a:rPr lang="en-US" smtClean="0"/>
              <a:t>takes on the attributes of the user, such as access rights.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 subject is typically held accountable for the actions they have initiated,</a:t>
            </a:r>
          </a:p>
          <a:p>
            <a:pPr eaLnBrk="1" hangingPunct="1"/>
            <a:r>
              <a:rPr lang="en-US" smtClean="0"/>
              <a:t>and an audit trail may be used to record the association of a subject with security relevant</a:t>
            </a:r>
          </a:p>
          <a:p>
            <a:pPr eaLnBrk="1" hangingPunct="1"/>
            <a:r>
              <a:rPr lang="en-US" smtClean="0"/>
              <a:t>actions performed on an object by the subject.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Basic access control systems typically define three classes of subject, with</a:t>
            </a:r>
          </a:p>
          <a:p>
            <a:pPr eaLnBrk="1" hangingPunct="1"/>
            <a:r>
              <a:rPr lang="en-US" smtClean="0"/>
              <a:t>different access rights for each class: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Owner: This may be the creator of a resource, such as a file. For system resources,</a:t>
            </a:r>
          </a:p>
          <a:p>
            <a:pPr eaLnBrk="1" hangingPunct="1"/>
            <a:r>
              <a:rPr lang="en-US" smtClean="0"/>
              <a:t>ownership may belong to a system administrator. For project resources, a project</a:t>
            </a:r>
          </a:p>
          <a:p>
            <a:pPr eaLnBrk="1" hangingPunct="1"/>
            <a:r>
              <a:rPr lang="en-US" smtClean="0"/>
              <a:t>administrator or leader may be assigned ownership.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Group: In addition to the privileges assigned to an owner, a named group of</a:t>
            </a:r>
          </a:p>
          <a:p>
            <a:pPr eaLnBrk="1" hangingPunct="1"/>
            <a:r>
              <a:rPr lang="en-US" smtClean="0"/>
              <a:t>users may also be granted access rights, such that membership in the group is</a:t>
            </a:r>
          </a:p>
          <a:p>
            <a:pPr eaLnBrk="1" hangingPunct="1"/>
            <a:r>
              <a:rPr lang="en-US" smtClean="0"/>
              <a:t>sufficient to exercise these access rights. In most schemes, a user may belong</a:t>
            </a:r>
          </a:p>
          <a:p>
            <a:pPr eaLnBrk="1" hangingPunct="1"/>
            <a:r>
              <a:rPr lang="en-US" smtClean="0"/>
              <a:t>to multiple groups.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World: The least amount of access is granted to users who are able to access the</a:t>
            </a:r>
          </a:p>
          <a:p>
            <a:pPr eaLnBrk="1" hangingPunct="1"/>
            <a:r>
              <a:rPr lang="en-US" smtClean="0"/>
              <a:t>system but are not included in the categories owner and group for this resource.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An </a:t>
            </a:r>
            <a:r>
              <a:rPr lang="en-US" b="1" smtClean="0"/>
              <a:t>object is a resource to which access is controlled. In general, an object</a:t>
            </a:r>
          </a:p>
          <a:p>
            <a:pPr eaLnBrk="1" hangingPunct="1"/>
            <a:r>
              <a:rPr lang="en-US" smtClean="0"/>
              <a:t>is an entity used to contain and/or receive information. Examples include records,</a:t>
            </a:r>
          </a:p>
          <a:p>
            <a:pPr eaLnBrk="1" hangingPunct="1"/>
            <a:r>
              <a:rPr lang="en-US" smtClean="0"/>
              <a:t>blocks, pages, segments, files, portions of files, directories, directory trees, mailboxes,</a:t>
            </a:r>
          </a:p>
          <a:p>
            <a:pPr eaLnBrk="1" hangingPunct="1"/>
            <a:r>
              <a:rPr lang="en-US" smtClean="0"/>
              <a:t>messages, and programs. Some access control systems also encompass, bits,</a:t>
            </a:r>
          </a:p>
          <a:p>
            <a:pPr eaLnBrk="1" hangingPunct="1"/>
            <a:r>
              <a:rPr lang="en-US" smtClean="0"/>
              <a:t>bytes, words, processors, communication ports, clocks, and network nodes.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number and types of objects to be protected by an access control system</a:t>
            </a:r>
          </a:p>
          <a:p>
            <a:pPr eaLnBrk="1" hangingPunct="1"/>
            <a:r>
              <a:rPr lang="en-US" smtClean="0"/>
              <a:t>depends on the environment in which access control operates and the desired tradeoff</a:t>
            </a:r>
          </a:p>
          <a:p>
            <a:pPr eaLnBrk="1" hangingPunct="1"/>
            <a:r>
              <a:rPr lang="en-US" smtClean="0"/>
              <a:t>between security on the one hand and complexity, processing burden, and ease</a:t>
            </a:r>
          </a:p>
          <a:p>
            <a:pPr eaLnBrk="1" hangingPunct="1"/>
            <a:r>
              <a:rPr lang="en-US" smtClean="0"/>
              <a:t>of use on the other hand.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An </a:t>
            </a:r>
            <a:r>
              <a:rPr lang="en-US" b="1" smtClean="0"/>
              <a:t>access right describes the way in which a subject may access an object.</a:t>
            </a:r>
          </a:p>
          <a:p>
            <a:pPr eaLnBrk="1" hangingPunct="1"/>
            <a:r>
              <a:rPr lang="en-US" smtClean="0"/>
              <a:t>Access rights could include the following: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Read: User may view information in a system resource (e.g., a file, selected</a:t>
            </a:r>
          </a:p>
          <a:p>
            <a:pPr eaLnBrk="1" hangingPunct="1"/>
            <a:r>
              <a:rPr lang="en-US" smtClean="0"/>
              <a:t>records in a file, selected fields within a record, or some combination). Read</a:t>
            </a:r>
          </a:p>
          <a:p>
            <a:pPr eaLnBrk="1" hangingPunct="1"/>
            <a:r>
              <a:rPr lang="en-US" smtClean="0"/>
              <a:t>access includes the ability to copy or print.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Write: User may add, modify, or delete data in system resource (e.g., files,</a:t>
            </a:r>
          </a:p>
          <a:p>
            <a:pPr eaLnBrk="1" hangingPunct="1"/>
            <a:r>
              <a:rPr lang="en-US" smtClean="0"/>
              <a:t>records, programs). Write access includes read access.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Execute: User may execute specified programs.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Delete: User may delete certain system resources, such as files or records.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Create: User may create new files, records, or fields.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• </a:t>
            </a:r>
            <a:r>
              <a:rPr lang="en-US" b="1" smtClean="0"/>
              <a:t>Search: User may list the files in a directory or otherwise search the directory.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908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role</a:t>
            </a:r>
          </a:p>
          <a:p>
            <a:r>
              <a:rPr lang="en-US" dirty="0" smtClean="0"/>
              <a:t>hierarchy makes it possible to economize on access rights definitions, as suggested</a:t>
            </a:r>
          </a:p>
          <a:p>
            <a:r>
              <a:rPr lang="en-US" dirty="0" smtClean="0"/>
              <a:t>in Table 4.4c.</a:t>
            </a:r>
          </a:p>
          <a:p>
            <a:endParaRPr 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00318-8589-FC4F-90C0-56CFAB8DC9B9}" type="slidenum">
              <a:rPr lang="en-AU" smtClean="0"/>
              <a:pPr/>
              <a:t>68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020235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In the original scheme, the direct assignment of access rights to the individual</a:t>
            </a:r>
          </a:p>
          <a:p>
            <a:pPr>
              <a:defRPr/>
            </a:pPr>
            <a:r>
              <a:rPr lang="en-US" dirty="0" smtClean="0"/>
              <a:t>user occurred at the application level and was associated with the individual application.</a:t>
            </a:r>
          </a:p>
          <a:p>
            <a:pPr>
              <a:defRPr/>
            </a:pPr>
            <a:r>
              <a:rPr lang="en-US" dirty="0" smtClean="0"/>
              <a:t>In the new scheme, an application administration determines the set of access</a:t>
            </a:r>
          </a:p>
          <a:p>
            <a:pPr>
              <a:defRPr/>
            </a:pPr>
            <a:r>
              <a:rPr lang="en-US" dirty="0" smtClean="0"/>
              <a:t>rights associated with each individual application. However, a given user performing</a:t>
            </a:r>
          </a:p>
          <a:p>
            <a:pPr>
              <a:defRPr/>
            </a:pPr>
            <a:r>
              <a:rPr lang="en-US" dirty="0" smtClean="0"/>
              <a:t>a given task may not be permitted all of the access rights associated with the</a:t>
            </a:r>
          </a:p>
          <a:p>
            <a:pPr>
              <a:defRPr/>
            </a:pPr>
            <a:r>
              <a:rPr lang="en-US" dirty="0" smtClean="0"/>
              <a:t>application. When a user invokes an application, the application grants access on</a:t>
            </a:r>
          </a:p>
          <a:p>
            <a:pPr>
              <a:defRPr/>
            </a:pPr>
            <a:r>
              <a:rPr lang="en-US" dirty="0" smtClean="0"/>
              <a:t>the basis of a centrally provided security profile. A separate authorization administration</a:t>
            </a:r>
          </a:p>
          <a:p>
            <a:pPr>
              <a:defRPr/>
            </a:pPr>
            <a:r>
              <a:rPr lang="en-US" dirty="0" smtClean="0"/>
              <a:t>associated access rights with roles and creates the security profile for a use</a:t>
            </a:r>
          </a:p>
          <a:p>
            <a:pPr>
              <a:defRPr/>
            </a:pPr>
            <a:r>
              <a:rPr lang="en-US" dirty="0" smtClean="0"/>
              <a:t>on the basis of the user’s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user is statically assigned a role. In principle (in this example), each user</a:t>
            </a:r>
          </a:p>
          <a:p>
            <a:pPr>
              <a:defRPr/>
            </a:pPr>
            <a:r>
              <a:rPr lang="en-US" dirty="0" smtClean="0"/>
              <a:t>may be statically assigned up to four roles and select a given role for use in invoking</a:t>
            </a:r>
          </a:p>
          <a:p>
            <a:pPr>
              <a:defRPr/>
            </a:pPr>
            <a:r>
              <a:rPr lang="en-US" dirty="0" smtClean="0"/>
              <a:t>a particular application. This corresponds to the NIST concept of session. In practice,</a:t>
            </a:r>
          </a:p>
          <a:p>
            <a:pPr>
              <a:defRPr/>
            </a:pPr>
            <a:r>
              <a:rPr lang="en-US" dirty="0" smtClean="0"/>
              <a:t>most users are statically assigned a single role based on the user’s position and</a:t>
            </a:r>
          </a:p>
          <a:p>
            <a:pPr>
              <a:defRPr/>
            </a:pPr>
            <a:r>
              <a:rPr lang="en-US" dirty="0" smtClean="0"/>
              <a:t>job function.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All of these ingredients are depicted in Figure 4.12. The Human Resource</a:t>
            </a:r>
          </a:p>
          <a:p>
            <a:pPr>
              <a:defRPr/>
            </a:pPr>
            <a:r>
              <a:rPr lang="en-US" dirty="0" smtClean="0"/>
              <a:t>Department assigns a unique User ID to each employee who will be using the system.</a:t>
            </a:r>
          </a:p>
          <a:p>
            <a:pPr>
              <a:defRPr/>
            </a:pPr>
            <a:r>
              <a:rPr lang="en-US" dirty="0" smtClean="0"/>
              <a:t>Based on the user’s position and job function, the department also assigns one or</a:t>
            </a:r>
          </a:p>
          <a:p>
            <a:pPr>
              <a:defRPr/>
            </a:pPr>
            <a:r>
              <a:rPr lang="en-US" dirty="0" smtClean="0"/>
              <a:t>more roles to the user. The user/role information is provided to the Authorization</a:t>
            </a:r>
          </a:p>
          <a:p>
            <a:pPr>
              <a:defRPr/>
            </a:pPr>
            <a:r>
              <a:rPr lang="en-US" dirty="0" smtClean="0"/>
              <a:t>Administration, which creates a security profile for each user that associates the</a:t>
            </a:r>
          </a:p>
          <a:p>
            <a:pPr>
              <a:defRPr/>
            </a:pPr>
            <a:r>
              <a:rPr lang="en-US" dirty="0" smtClean="0"/>
              <a:t>User ID and role with a set of access rights. When a user invokes an application,</a:t>
            </a:r>
          </a:p>
          <a:p>
            <a:pPr>
              <a:defRPr/>
            </a:pPr>
            <a:r>
              <a:rPr lang="en-US" dirty="0" smtClean="0"/>
              <a:t>the application consults the security profile for that user to determine what subset of</a:t>
            </a:r>
          </a:p>
          <a:p>
            <a:pPr>
              <a:defRPr/>
            </a:pPr>
            <a:r>
              <a:rPr lang="en-US" dirty="0" smtClean="0"/>
              <a:t>the application’s access rights are in force for this user in this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role may be used to access several applications. Thus, the set of access rights</a:t>
            </a:r>
          </a:p>
          <a:p>
            <a:pPr>
              <a:defRPr/>
            </a:pPr>
            <a:r>
              <a:rPr lang="en-US" dirty="0" smtClean="0"/>
              <a:t>associated with a role may include access rights that are not associated with one</a:t>
            </a:r>
          </a:p>
          <a:p>
            <a:pPr>
              <a:defRPr/>
            </a:pPr>
            <a:r>
              <a:rPr lang="en-US" dirty="0" smtClean="0"/>
              <a:t>of the applications the user invokes. This is illustrated in Table 4.4b. Role A has</a:t>
            </a:r>
          </a:p>
          <a:p>
            <a:pPr>
              <a:defRPr/>
            </a:pPr>
            <a:r>
              <a:rPr lang="en-US" dirty="0" smtClean="0"/>
              <a:t>numerous access rights, but only a subset of those rights are applicable to each of the</a:t>
            </a:r>
          </a:p>
          <a:p>
            <a:pPr>
              <a:defRPr/>
            </a:pPr>
            <a:r>
              <a:rPr lang="en-US" dirty="0" smtClean="0"/>
              <a:t>three applications that role A may invoke.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Some figures about this system are of interest. Within the bank, there are 65</a:t>
            </a:r>
          </a:p>
          <a:p>
            <a:pPr>
              <a:defRPr/>
            </a:pPr>
            <a:r>
              <a:rPr lang="en-US" dirty="0" smtClean="0"/>
              <a:t>official positions, ranging from a Clerk in a branch, through the Branch Manager, to a</a:t>
            </a:r>
          </a:p>
          <a:p>
            <a:pPr>
              <a:defRPr/>
            </a:pPr>
            <a:r>
              <a:rPr lang="en-US" dirty="0" smtClean="0"/>
              <a:t>Member of the Board. These positions are combined with 368 different job functions</a:t>
            </a:r>
          </a:p>
          <a:p>
            <a:pPr>
              <a:defRPr/>
            </a:pPr>
            <a:r>
              <a:rPr lang="en-US" dirty="0" smtClean="0"/>
              <a:t>provided by the human resources database. Potentially, there are 23,920 different</a:t>
            </a:r>
          </a:p>
          <a:p>
            <a:pPr>
              <a:defRPr/>
            </a:pPr>
            <a:r>
              <a:rPr lang="en-US" dirty="0" smtClean="0"/>
              <a:t>roles, but the number of roles in current use is about 1300. This is in line with the</a:t>
            </a:r>
          </a:p>
          <a:p>
            <a:pPr>
              <a:defRPr/>
            </a:pPr>
            <a:r>
              <a:rPr lang="en-US" dirty="0" smtClean="0"/>
              <a:t>experience other RBAC implementations. On average, 42,000 security profiles are</a:t>
            </a:r>
          </a:p>
          <a:p>
            <a:pPr>
              <a:defRPr/>
            </a:pPr>
            <a:r>
              <a:rPr lang="en-US" dirty="0" smtClean="0"/>
              <a:t>distributed to applications each day by the Authorization Administration module.</a:t>
            </a:r>
            <a:endParaRPr 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E1E4A8-184D-C245-94D8-2F2DA4D6C59D}" type="slidenum">
              <a:rPr lang="en-AU" smtClean="0"/>
              <a:pPr/>
              <a:t>69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0924427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3415E0-0165-8846-8062-7F9696C09DEC}" type="slidenum">
              <a:rPr lang="en-AU"/>
              <a:pPr/>
              <a:t>70</a:t>
            </a:fld>
            <a:endParaRPr lang="en-AU"/>
          </a:p>
        </p:txBody>
      </p:sp>
      <p:sp>
        <p:nvSpPr>
          <p:cNvPr id="92163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110" charset="0"/>
              </a:rPr>
              <a:t>Chapter 4 summary.</a:t>
            </a:r>
          </a:p>
        </p:txBody>
      </p:sp>
    </p:spTree>
    <p:extLst>
      <p:ext uri="{BB962C8B-B14F-4D97-AF65-F5344CB8AC3E}">
        <p14:creationId xmlns:p14="http://schemas.microsoft.com/office/powerpoint/2010/main" val="202803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5BEE5-BE34-414C-8050-C0784EA8AB5A}" type="slidenum">
              <a:rPr lang="en-AU"/>
              <a:pPr/>
              <a:t>7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As was previously stated, a discretionary access control scheme is one in which an</a:t>
            </a:r>
          </a:p>
          <a:p>
            <a:pPr eaLnBrk="1" hangingPunct="1"/>
            <a:r>
              <a:rPr lang="en-US" smtClean="0"/>
              <a:t>entity may be granted access rights that permit the entity, by its own volition, to</a:t>
            </a:r>
          </a:p>
          <a:p>
            <a:pPr eaLnBrk="1" hangingPunct="1"/>
            <a:r>
              <a:rPr lang="en-US" smtClean="0"/>
              <a:t>enable another entity to access some resource. A general approach to DAC, as</a:t>
            </a:r>
          </a:p>
          <a:p>
            <a:pPr eaLnBrk="1" hangingPunct="1"/>
            <a:r>
              <a:rPr lang="en-US" smtClean="0"/>
              <a:t>exercised by an operating system or a database management system, is that of an</a:t>
            </a:r>
          </a:p>
          <a:p>
            <a:pPr eaLnBrk="1" hangingPunct="1"/>
            <a:r>
              <a:rPr lang="en-US" b="1" smtClean="0"/>
              <a:t>access matrix. The access matrix concept was formulated by Lampson [LAMP69,</a:t>
            </a:r>
          </a:p>
          <a:p>
            <a:pPr eaLnBrk="1" hangingPunct="1"/>
            <a:r>
              <a:rPr lang="en-US" smtClean="0"/>
              <a:t>LAMP71], and subsequently refined by Graham and Denning [GRAH72, DENN71]</a:t>
            </a:r>
          </a:p>
          <a:p>
            <a:pPr eaLnBrk="1" hangingPunct="1"/>
            <a:r>
              <a:rPr lang="en-US" smtClean="0"/>
              <a:t>and by Harrison et al. [HARR76].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One dimension of the matrix consists of identified subjects that may attempt</a:t>
            </a:r>
          </a:p>
          <a:p>
            <a:pPr eaLnBrk="1" hangingPunct="1"/>
            <a:r>
              <a:rPr lang="en-US" smtClean="0"/>
              <a:t>data access to the resources. Typically, this list will consist of individual users or</a:t>
            </a:r>
          </a:p>
          <a:p>
            <a:pPr eaLnBrk="1" hangingPunct="1"/>
            <a:r>
              <a:rPr lang="en-US" smtClean="0"/>
              <a:t>user groups, although access could be controlled for terminals, network equipment,</a:t>
            </a:r>
          </a:p>
          <a:p>
            <a:pPr eaLnBrk="1" hangingPunct="1"/>
            <a:r>
              <a:rPr lang="en-US" smtClean="0"/>
              <a:t>hosts, or applications instead of or in addition to users. The other dimension lists</a:t>
            </a:r>
          </a:p>
          <a:p>
            <a:pPr eaLnBrk="1" hangingPunct="1"/>
            <a:r>
              <a:rPr lang="en-US" smtClean="0"/>
              <a:t>the objects that may be accessed. At the greatest level of detail, objects may be</a:t>
            </a:r>
          </a:p>
          <a:p>
            <a:pPr eaLnBrk="1" hangingPunct="1"/>
            <a:r>
              <a:rPr lang="en-US" smtClean="0"/>
              <a:t>individual data fields. More aggregate groupings, such as records, files, or even the</a:t>
            </a:r>
          </a:p>
          <a:p>
            <a:pPr eaLnBrk="1" hangingPunct="1"/>
            <a:r>
              <a:rPr lang="en-US" smtClean="0"/>
              <a:t>entire database, may also be objects in the matrix. Each entry in the matrix indicates</a:t>
            </a:r>
          </a:p>
          <a:p>
            <a:pPr eaLnBrk="1" hangingPunct="1"/>
            <a:r>
              <a:rPr lang="en-US" smtClean="0"/>
              <a:t>the access rights of a particular subject for a particular object.</a:t>
            </a:r>
            <a:endParaRPr lang="en-US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7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D62295-61F3-9B40-BD37-2A1F76C50832}" type="slidenum">
              <a:rPr lang="en-AU"/>
              <a:pPr/>
              <a:t>8</a:t>
            </a:fld>
            <a:endParaRPr lang="en-AU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Figure 4.3a, based on a figure in [SAND94], is a simple example of an access</a:t>
            </a:r>
          </a:p>
          <a:p>
            <a:pPr eaLnBrk="1" hangingPunct="1"/>
            <a:r>
              <a:rPr lang="en-US" smtClean="0"/>
              <a:t>matrix. Thus, user A owns files 1 and 3 and has read and write access rights to those</a:t>
            </a:r>
          </a:p>
          <a:p>
            <a:pPr eaLnBrk="1" hangingPunct="1"/>
            <a:r>
              <a:rPr lang="en-US" smtClean="0"/>
              <a:t>files. User B has read access rights to file 1, and so on.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5690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DE7DC4-86EA-A840-AEAD-BBA04B7E08B1}" type="slidenum">
              <a:rPr lang="en-AU"/>
              <a:pPr/>
              <a:t>9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In practice, an access matrix is usually sparse and is implemented by decomposition</a:t>
            </a:r>
          </a:p>
          <a:p>
            <a:r>
              <a:rPr lang="en-US" smtClean="0"/>
              <a:t>in one of two ways. The matrix may be decomposed by columns, yielding</a:t>
            </a:r>
          </a:p>
          <a:p>
            <a:r>
              <a:rPr lang="en-US" b="1" smtClean="0"/>
              <a:t>access control lists (ACLs); see Figure 4.3b. For each object, an ACL lists users and</a:t>
            </a:r>
          </a:p>
          <a:p>
            <a:r>
              <a:rPr lang="en-US" smtClean="0"/>
              <a:t>their permitted access rights. The ACL may contain a default, or public, entry. This</a:t>
            </a:r>
          </a:p>
          <a:p>
            <a:r>
              <a:rPr lang="en-US" smtClean="0"/>
              <a:t>allows users that are not explicitly listed as having special rights to have a default</a:t>
            </a:r>
          </a:p>
          <a:p>
            <a:r>
              <a:rPr lang="en-US" smtClean="0"/>
              <a:t>set of rights. The default set of rights should always follow the rule of least privilege</a:t>
            </a:r>
          </a:p>
          <a:p>
            <a:r>
              <a:rPr lang="en-US" smtClean="0"/>
              <a:t>or read-only access, whichever is applicable. Elements of the list may include</a:t>
            </a:r>
          </a:p>
          <a:p>
            <a:r>
              <a:rPr lang="en-US" smtClean="0"/>
              <a:t>individual users as well as groups of users.</a:t>
            </a:r>
          </a:p>
          <a:p>
            <a:endParaRPr lang="en-US" smtClean="0"/>
          </a:p>
          <a:p>
            <a:r>
              <a:rPr lang="en-US" smtClean="0"/>
              <a:t>When it is desired to determine which subjects have which access rights to a particular</a:t>
            </a:r>
          </a:p>
          <a:p>
            <a:r>
              <a:rPr lang="en-US" smtClean="0"/>
              <a:t>resource, ACLs are convenient, because each ACL provides the information</a:t>
            </a:r>
          </a:p>
          <a:p>
            <a:r>
              <a:rPr lang="en-US" smtClean="0"/>
              <a:t>for a given resource. However, this data structure is not convenient for determining</a:t>
            </a:r>
          </a:p>
          <a:p>
            <a:r>
              <a:rPr lang="en-US" smtClean="0"/>
              <a:t>the access rights available to a specific user.</a:t>
            </a:r>
          </a:p>
          <a:p>
            <a:endParaRPr lang="en-US" smtClean="0"/>
          </a:p>
          <a:p>
            <a:r>
              <a:rPr lang="en-US" smtClean="0"/>
              <a:t>Decomposition by rows yields </a:t>
            </a:r>
            <a:r>
              <a:rPr lang="en-US" b="1" smtClean="0"/>
              <a:t>capability tickets (Figure 4.3c). A capability</a:t>
            </a:r>
          </a:p>
          <a:p>
            <a:r>
              <a:rPr lang="en-US" smtClean="0"/>
              <a:t>ticket specifies authorized objects and operations for a particular user. Each user</a:t>
            </a:r>
          </a:p>
          <a:p>
            <a:r>
              <a:rPr lang="en-US" smtClean="0"/>
              <a:t>has a number of tickets and may be authorized to loan or give them to others.</a:t>
            </a:r>
          </a:p>
          <a:p>
            <a:r>
              <a:rPr lang="en-US" smtClean="0"/>
              <a:t>Because tickets may be dispersed around the system, they present a greater security</a:t>
            </a:r>
          </a:p>
          <a:p>
            <a:r>
              <a:rPr lang="en-US" smtClean="0"/>
              <a:t>problem than access control lists. The integrity of the ticket must be protected,</a:t>
            </a:r>
          </a:p>
          <a:p>
            <a:r>
              <a:rPr lang="en-US" smtClean="0"/>
              <a:t>and guaranteed (usually by the operating system). In particular, the ticket must</a:t>
            </a:r>
          </a:p>
          <a:p>
            <a:r>
              <a:rPr lang="en-US" smtClean="0"/>
              <a:t>be unforgettable. One way to accomplish this is to have the operating system hold</a:t>
            </a:r>
          </a:p>
          <a:p>
            <a:r>
              <a:rPr lang="en-US" smtClean="0"/>
              <a:t>all tickets on behalf of users. These tickets would have to be held in a region of</a:t>
            </a:r>
          </a:p>
          <a:p>
            <a:r>
              <a:rPr lang="en-US" smtClean="0"/>
              <a:t>memory inaccessible to users. Another alternative is to include an unforgeable</a:t>
            </a:r>
          </a:p>
          <a:p>
            <a:r>
              <a:rPr lang="en-US" smtClean="0"/>
              <a:t>token in the capability. This could be a large random password, or a cryptographic</a:t>
            </a:r>
          </a:p>
          <a:p>
            <a:r>
              <a:rPr lang="en-US" smtClean="0"/>
              <a:t>message authentication code. This value is verified by the relevant resource whenever</a:t>
            </a:r>
          </a:p>
          <a:p>
            <a:r>
              <a:rPr lang="en-US" smtClean="0"/>
              <a:t>access is requested. This form of capability ticket is appropriate for use in a</a:t>
            </a:r>
          </a:p>
          <a:p>
            <a:r>
              <a:rPr lang="en-US" smtClean="0"/>
              <a:t>distributed environment, when the security of its contents cannot be guaranteed.</a:t>
            </a:r>
          </a:p>
          <a:p>
            <a:r>
              <a:rPr lang="en-US" smtClean="0"/>
              <a:t>The convenient and inconvenient aspects of capability tickets are the opposite</a:t>
            </a:r>
          </a:p>
          <a:p>
            <a:r>
              <a:rPr lang="en-US" smtClean="0"/>
              <a:t>of those for ACLs. It is easy to determine the set of access rights that a given user</a:t>
            </a:r>
          </a:p>
          <a:p>
            <a:r>
              <a:rPr lang="en-US" smtClean="0"/>
              <a:t>has, but more difficult to determine the list of users with specific access rights for a</a:t>
            </a:r>
          </a:p>
          <a:p>
            <a:r>
              <a:rPr lang="en-US" smtClean="0"/>
              <a:t>specific resource.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370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smtClean="0"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E8BD2-9FC7-4547-9156-847C997054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6088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1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E90C3-E93E-FA47-BD27-FF656A24E4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6879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3A8AB-2BE0-F24F-B6B1-73F626C10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8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36" r:id="rId6"/>
    <p:sldLayoutId id="2147483837" r:id="rId7"/>
    <p:sldLayoutId id="2147483838" r:id="rId8"/>
    <p:sldLayoutId id="2147483839" r:id="rId9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 smtClean="0"/>
              <a:t>Lecture 7</a:t>
            </a:r>
            <a:br>
              <a:rPr lang="en-US" dirty="0" smtClean="0"/>
            </a:br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modified from slides of </a:t>
            </a:r>
            <a:r>
              <a:rPr lang="en-US" sz="2000" dirty="0" err="1"/>
              <a:t>Lawrie</a:t>
            </a:r>
            <a:r>
              <a:rPr lang="en-US" sz="2000" dirty="0"/>
              <a:t> Brown</a:t>
            </a:r>
            <a:endParaRPr lang="en-A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2348880"/>
            <a:ext cx="3063164" cy="398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76872"/>
            <a:ext cx="2743201" cy="1978006"/>
          </a:xfrm>
        </p:spPr>
        <p:txBody>
          <a:bodyPr/>
          <a:lstStyle/>
          <a:p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US" sz="3200" dirty="0" smtClean="0"/>
              <a:t>Authorization Table </a:t>
            </a:r>
            <a:br>
              <a:rPr lang="en-US" sz="3200" dirty="0" smtClean="0"/>
            </a:br>
            <a:endParaRPr lang="en-US" sz="3200" dirty="0" smtClean="0"/>
          </a:p>
        </p:txBody>
      </p:sp>
      <p:pic>
        <p:nvPicPr>
          <p:cNvPr id="37891" name="Picture 4"/>
          <p:cNvPicPr>
            <a:picLocks noChangeAspect="1"/>
          </p:cNvPicPr>
          <p:nvPr/>
        </p:nvPicPr>
        <p:blipFill>
          <a:blip r:embed="rId3"/>
          <a:srcRect l="13528" r="13528" b="3470"/>
          <a:stretch>
            <a:fillRect/>
          </a:stretch>
        </p:blipFill>
        <p:spPr bwMode="auto">
          <a:xfrm>
            <a:off x="3200400" y="304800"/>
            <a:ext cx="5715000" cy="628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019044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Extended Access Control Matrix</a:t>
            </a:r>
          </a:p>
        </p:txBody>
      </p:sp>
      <p:pic>
        <p:nvPicPr>
          <p:cNvPr id="6" name="Picture 4" descr="&#10;ch04-4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23125" r="10739" b="32373"/>
          <a:stretch>
            <a:fillRect/>
          </a:stretch>
        </p:blipFill>
        <p:spPr bwMode="auto">
          <a:xfrm>
            <a:off x="-108520" y="1696715"/>
            <a:ext cx="9205238" cy="40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99395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&#10;ch04-5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14319" r="2316" b="14319"/>
          <a:stretch>
            <a:fillRect/>
          </a:stretch>
        </p:blipFill>
        <p:spPr bwMode="auto">
          <a:xfrm>
            <a:off x="2195736" y="-43791"/>
            <a:ext cx="6984776" cy="69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sp>
        <p:nvSpPr>
          <p:cNvPr id="212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2699792" cy="581818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kumimoji="1"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Access Control Function</a:t>
            </a:r>
            <a:endParaRPr kumimoji="1"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046519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>
            <p:extLst>
              <p:ext uri="{D42A27DB-BD31-4B8C-83A1-F6EECF244321}">
                <p14:modId xmlns:p14="http://schemas.microsoft.com/office/powerpoint/2010/main" val="388555801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854"/>
            <a:ext cx="7151712" cy="6716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</p:pic>
      <p:sp>
        <p:nvSpPr>
          <p:cNvPr id="5" name="Vertical Title 4"/>
          <p:cNvSpPr>
            <a:spLocks noGrp="1"/>
          </p:cNvSpPr>
          <p:nvPr>
            <p:ph type="title" idx="4294967295"/>
          </p:nvPr>
        </p:nvSpPr>
        <p:spPr>
          <a:xfrm>
            <a:off x="7308304" y="1866528"/>
            <a:ext cx="1934344" cy="2210544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b="1" dirty="0" smtClean="0"/>
              <a:t>Access Control System Commands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5706269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Protection Domains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objects together with access rights to those objects</a:t>
            </a:r>
          </a:p>
          <a:p>
            <a:r>
              <a:rPr lang="en-US" dirty="0" smtClean="0"/>
              <a:t>more flexibility when associating capabilities with protection domains</a:t>
            </a:r>
          </a:p>
          <a:p>
            <a:r>
              <a:rPr lang="en-US" dirty="0" smtClean="0"/>
              <a:t>in terms of the access matrix, a row defines a protection domain</a:t>
            </a:r>
          </a:p>
          <a:p>
            <a:r>
              <a:rPr lang="en-US" dirty="0" smtClean="0"/>
              <a:t>user can spawn processes with a subset of the access rights of the user</a:t>
            </a:r>
          </a:p>
        </p:txBody>
      </p:sp>
      <p:pic>
        <p:nvPicPr>
          <p:cNvPr id="4608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4685" y="0"/>
            <a:ext cx="9144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53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Protection Domains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association between a process and a domain can be static or dynamic</a:t>
            </a:r>
          </a:p>
          <a:p>
            <a:r>
              <a:rPr lang="en-US" dirty="0" smtClean="0"/>
              <a:t>in </a:t>
            </a:r>
            <a:r>
              <a:rPr lang="en-US" b="1" i="1" dirty="0" smtClean="0"/>
              <a:t>user mode </a:t>
            </a:r>
            <a:r>
              <a:rPr lang="en-US" dirty="0" smtClean="0"/>
              <a:t>certain areas of memory are protected from use and certain instructions may not be executed</a:t>
            </a:r>
          </a:p>
          <a:p>
            <a:r>
              <a:rPr lang="en-US" dirty="0" smtClean="0"/>
              <a:t>in </a:t>
            </a:r>
            <a:r>
              <a:rPr lang="en-US" b="1" i="1" dirty="0" smtClean="0"/>
              <a:t>kernel mode </a:t>
            </a:r>
            <a:r>
              <a:rPr lang="en-US" dirty="0" smtClean="0"/>
              <a:t>privileged instructions may be executed and protected areas of memory may be accessed</a:t>
            </a:r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608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4685" y="0"/>
            <a:ext cx="9144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36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UNIX File </a:t>
            </a:r>
            <a:r>
              <a:rPr lang="en-GB" smtClean="0"/>
              <a:t>Access Control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57198" y="1393145"/>
            <a:ext cx="8412480" cy="3548023"/>
          </a:xfrm>
          <a:custGeom>
            <a:avLst/>
            <a:gdLst>
              <a:gd name="connsiteX0" fmla="*/ 0 w 8229600"/>
              <a:gd name="connsiteY0" fmla="*/ 0 h 3402000"/>
              <a:gd name="connsiteX1" fmla="*/ 8229600 w 8229600"/>
              <a:gd name="connsiteY1" fmla="*/ 0 h 3402000"/>
              <a:gd name="connsiteX2" fmla="*/ 8229600 w 8229600"/>
              <a:gd name="connsiteY2" fmla="*/ 3402000 h 3402000"/>
              <a:gd name="connsiteX3" fmla="*/ 0 w 8229600"/>
              <a:gd name="connsiteY3" fmla="*/ 3402000 h 3402000"/>
              <a:gd name="connsiteX4" fmla="*/ 0 w 8229600"/>
              <a:gd name="connsiteY4" fmla="*/ 0 h 34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3402000">
                <a:moveTo>
                  <a:pt x="0" y="0"/>
                </a:moveTo>
                <a:lnTo>
                  <a:pt x="8229600" y="0"/>
                </a:lnTo>
                <a:lnTo>
                  <a:pt x="8229600" y="3402000"/>
                </a:lnTo>
                <a:lnTo>
                  <a:pt x="0" y="3402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187452" rIns="638708" bIns="142240" numCol="1" spcCol="1270" anchor="t" anchorCtr="0">
            <a:noAutofit/>
          </a:bodyPr>
          <a:lstStyle/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control structures with key information needed for a particular file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several file names may be associated with a single inode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an active inode is associated with exactly one file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file attributes, permissions and control information are sorted in the inode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on the disk there is an inode table, or inode list, that contains the inodes of all the files in the file system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when a file is opened its inode is brought into main memory and stored in a memory resident inode table</a:t>
            </a:r>
            <a:endParaRPr lang="en-US" sz="2200" b="0" kern="1200" dirty="0"/>
          </a:p>
        </p:txBody>
      </p:sp>
      <p:sp>
        <p:nvSpPr>
          <p:cNvPr id="7" name="Freeform 6"/>
          <p:cNvSpPr/>
          <p:nvPr/>
        </p:nvSpPr>
        <p:spPr>
          <a:xfrm>
            <a:off x="868680" y="1196752"/>
            <a:ext cx="7406640" cy="329233"/>
          </a:xfrm>
          <a:custGeom>
            <a:avLst/>
            <a:gdLst>
              <a:gd name="connsiteX0" fmla="*/ 0 w 5913148"/>
              <a:gd name="connsiteY0" fmla="*/ 54873 h 329233"/>
              <a:gd name="connsiteX1" fmla="*/ 54873 w 5913148"/>
              <a:gd name="connsiteY1" fmla="*/ 0 h 329233"/>
              <a:gd name="connsiteX2" fmla="*/ 5858275 w 5913148"/>
              <a:gd name="connsiteY2" fmla="*/ 0 h 329233"/>
              <a:gd name="connsiteX3" fmla="*/ 5913148 w 5913148"/>
              <a:gd name="connsiteY3" fmla="*/ 54873 h 329233"/>
              <a:gd name="connsiteX4" fmla="*/ 5913148 w 5913148"/>
              <a:gd name="connsiteY4" fmla="*/ 274360 h 329233"/>
              <a:gd name="connsiteX5" fmla="*/ 5858275 w 5913148"/>
              <a:gd name="connsiteY5" fmla="*/ 329233 h 329233"/>
              <a:gd name="connsiteX6" fmla="*/ 54873 w 5913148"/>
              <a:gd name="connsiteY6" fmla="*/ 329233 h 329233"/>
              <a:gd name="connsiteX7" fmla="*/ 0 w 5913148"/>
              <a:gd name="connsiteY7" fmla="*/ 274360 h 329233"/>
              <a:gd name="connsiteX8" fmla="*/ 0 w 5913148"/>
              <a:gd name="connsiteY8" fmla="*/ 54873 h 32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3148" h="329233">
                <a:moveTo>
                  <a:pt x="0" y="54873"/>
                </a:moveTo>
                <a:cubicBezTo>
                  <a:pt x="0" y="24567"/>
                  <a:pt x="24567" y="0"/>
                  <a:pt x="54873" y="0"/>
                </a:cubicBezTo>
                <a:lnTo>
                  <a:pt x="5858275" y="0"/>
                </a:lnTo>
                <a:cubicBezTo>
                  <a:pt x="5888581" y="0"/>
                  <a:pt x="5913148" y="24567"/>
                  <a:pt x="5913148" y="54873"/>
                </a:cubicBezTo>
                <a:lnTo>
                  <a:pt x="5913148" y="274360"/>
                </a:lnTo>
                <a:cubicBezTo>
                  <a:pt x="5913148" y="304666"/>
                  <a:pt x="5888581" y="329233"/>
                  <a:pt x="5858275" y="329233"/>
                </a:cubicBezTo>
                <a:lnTo>
                  <a:pt x="54873" y="329233"/>
                </a:lnTo>
                <a:cubicBezTo>
                  <a:pt x="24567" y="329233"/>
                  <a:pt x="0" y="304666"/>
                  <a:pt x="0" y="274360"/>
                </a:cubicBezTo>
                <a:lnTo>
                  <a:pt x="0" y="5487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814" tIns="16072" rIns="233814" bIns="16072" numCol="1" spcCol="1270" anchor="ctr" anchorCtr="0">
            <a:noAutofit/>
          </a:bodyPr>
          <a:lstStyle/>
          <a:p>
            <a:pPr lvl="0" algn="l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  <a:effectLst/>
              </a:rPr>
              <a:t>UNIX files are administered using inodes (index nodes)</a:t>
            </a:r>
            <a:endParaRPr lang="en-US" sz="2400" kern="1200" dirty="0">
              <a:solidFill>
                <a:srgbClr val="0E0A99"/>
              </a:solidFill>
              <a:effectLst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200" y="5301187"/>
            <a:ext cx="8412480" cy="935550"/>
          </a:xfrm>
          <a:custGeom>
            <a:avLst/>
            <a:gdLst>
              <a:gd name="connsiteX0" fmla="*/ 0 w 8229600"/>
              <a:gd name="connsiteY0" fmla="*/ 0 h 935550"/>
              <a:gd name="connsiteX1" fmla="*/ 8229600 w 8229600"/>
              <a:gd name="connsiteY1" fmla="*/ 0 h 935550"/>
              <a:gd name="connsiteX2" fmla="*/ 8229600 w 8229600"/>
              <a:gd name="connsiteY2" fmla="*/ 935550 h 935550"/>
              <a:gd name="connsiteX3" fmla="*/ 0 w 8229600"/>
              <a:gd name="connsiteY3" fmla="*/ 935550 h 935550"/>
              <a:gd name="connsiteX4" fmla="*/ 0 w 8229600"/>
              <a:gd name="connsiteY4" fmla="*/ 0 h 93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935550">
                <a:moveTo>
                  <a:pt x="0" y="0"/>
                </a:moveTo>
                <a:lnTo>
                  <a:pt x="8229600" y="0"/>
                </a:lnTo>
                <a:lnTo>
                  <a:pt x="8229600" y="935550"/>
                </a:lnTo>
                <a:lnTo>
                  <a:pt x="0" y="935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187452" rIns="638708" bIns="142240" numCol="1" spcCol="1270" anchor="t" anchorCtr="0">
            <a:noAutofit/>
          </a:bodyPr>
          <a:lstStyle/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may contain files and/or other directories</a:t>
            </a:r>
            <a:endParaRPr lang="en-US" sz="2200" b="0" kern="1200" dirty="0"/>
          </a:p>
          <a:p>
            <a:pPr marL="228600" lvl="1" indent="-228600" algn="l" defTabSz="8890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b="0" kern="1200" dirty="0" smtClean="0"/>
              <a:t>contains file names plus pointers to associated inodes</a:t>
            </a:r>
            <a:endParaRPr lang="en-US" sz="2200" b="0" kern="1200" dirty="0"/>
          </a:p>
        </p:txBody>
      </p:sp>
      <p:sp>
        <p:nvSpPr>
          <p:cNvPr id="9" name="Freeform 8"/>
          <p:cNvSpPr/>
          <p:nvPr/>
        </p:nvSpPr>
        <p:spPr>
          <a:xfrm>
            <a:off x="868680" y="5085184"/>
            <a:ext cx="7406640" cy="348843"/>
          </a:xfrm>
          <a:custGeom>
            <a:avLst/>
            <a:gdLst>
              <a:gd name="connsiteX0" fmla="*/ 0 w 5913148"/>
              <a:gd name="connsiteY0" fmla="*/ 58142 h 348843"/>
              <a:gd name="connsiteX1" fmla="*/ 58142 w 5913148"/>
              <a:gd name="connsiteY1" fmla="*/ 0 h 348843"/>
              <a:gd name="connsiteX2" fmla="*/ 5855006 w 5913148"/>
              <a:gd name="connsiteY2" fmla="*/ 0 h 348843"/>
              <a:gd name="connsiteX3" fmla="*/ 5913148 w 5913148"/>
              <a:gd name="connsiteY3" fmla="*/ 58142 h 348843"/>
              <a:gd name="connsiteX4" fmla="*/ 5913148 w 5913148"/>
              <a:gd name="connsiteY4" fmla="*/ 290701 h 348843"/>
              <a:gd name="connsiteX5" fmla="*/ 5855006 w 5913148"/>
              <a:gd name="connsiteY5" fmla="*/ 348843 h 348843"/>
              <a:gd name="connsiteX6" fmla="*/ 58142 w 5913148"/>
              <a:gd name="connsiteY6" fmla="*/ 348843 h 348843"/>
              <a:gd name="connsiteX7" fmla="*/ 0 w 5913148"/>
              <a:gd name="connsiteY7" fmla="*/ 290701 h 348843"/>
              <a:gd name="connsiteX8" fmla="*/ 0 w 5913148"/>
              <a:gd name="connsiteY8" fmla="*/ 58142 h 34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3148" h="348843">
                <a:moveTo>
                  <a:pt x="0" y="58142"/>
                </a:moveTo>
                <a:cubicBezTo>
                  <a:pt x="0" y="26031"/>
                  <a:pt x="26031" y="0"/>
                  <a:pt x="58142" y="0"/>
                </a:cubicBezTo>
                <a:lnTo>
                  <a:pt x="5855006" y="0"/>
                </a:lnTo>
                <a:cubicBezTo>
                  <a:pt x="5887117" y="0"/>
                  <a:pt x="5913148" y="26031"/>
                  <a:pt x="5913148" y="58142"/>
                </a:cubicBezTo>
                <a:lnTo>
                  <a:pt x="5913148" y="290701"/>
                </a:lnTo>
                <a:cubicBezTo>
                  <a:pt x="5913148" y="322812"/>
                  <a:pt x="5887117" y="348843"/>
                  <a:pt x="5855006" y="348843"/>
                </a:cubicBezTo>
                <a:lnTo>
                  <a:pt x="58142" y="348843"/>
                </a:lnTo>
                <a:cubicBezTo>
                  <a:pt x="26031" y="348843"/>
                  <a:pt x="0" y="322812"/>
                  <a:pt x="0" y="290701"/>
                </a:cubicBezTo>
                <a:lnTo>
                  <a:pt x="0" y="5814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771" tIns="17029" rIns="234771" bIns="17029" numCol="1" spcCol="1270" anchor="ctr" anchorCtr="0">
            <a:noAutofit/>
          </a:bodyPr>
          <a:lstStyle/>
          <a:p>
            <a:pPr lvl="0" algn="l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  <a:effectLst/>
              </a:rPr>
              <a:t>directories are structured in a hierarchical tree</a:t>
            </a:r>
            <a:endParaRPr lang="en-US" sz="2400" b="1" kern="1200" dirty="0">
              <a:solidFill>
                <a:srgbClr val="0E0A99"/>
              </a:solidFill>
              <a:effectLst/>
            </a:endParaRPr>
          </a:p>
        </p:txBody>
      </p:sp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9013825" y="403225"/>
            <a:ext cx="185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7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</a:t>
            </a:r>
            <a:r>
              <a:rPr lang="en-US" dirty="0" smtClean="0"/>
              <a:t>File </a:t>
            </a:r>
            <a:r>
              <a:rPr lang="en-GB" dirty="0"/>
              <a:t>Access Control</a:t>
            </a:r>
            <a:endParaRPr lang="en-US" dirty="0"/>
          </a:p>
        </p:txBody>
      </p:sp>
      <p:pic>
        <p:nvPicPr>
          <p:cNvPr id="50179" name="Content Placeholder 5" descr="f6.pd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0193"/>
          <a:stretch/>
        </p:blipFill>
        <p:spPr>
          <a:xfrm>
            <a:off x="3779912" y="1484784"/>
            <a:ext cx="5546433" cy="2857257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23308" y="1052736"/>
            <a:ext cx="5268772" cy="5445224"/>
          </a:xfrm>
        </p:spPr>
        <p:txBody>
          <a:bodyPr/>
          <a:lstStyle/>
          <a:p>
            <a:pPr algn="l"/>
            <a:r>
              <a:rPr lang="en-US" dirty="0" smtClean="0"/>
              <a:t>unique user identification number (user ID)</a:t>
            </a:r>
          </a:p>
          <a:p>
            <a:pPr algn="l"/>
            <a:r>
              <a:rPr lang="en-US" dirty="0" smtClean="0"/>
              <a:t>member of a primary group identified by a group ID</a:t>
            </a:r>
          </a:p>
          <a:p>
            <a:pPr lvl="1"/>
            <a:r>
              <a:rPr lang="en-US" dirty="0" smtClean="0"/>
              <a:t>belongs to a specific group</a:t>
            </a:r>
          </a:p>
          <a:p>
            <a:pPr lvl="1"/>
            <a:r>
              <a:rPr lang="en-US" dirty="0" smtClean="0"/>
              <a:t>12 protection bits</a:t>
            </a:r>
          </a:p>
          <a:p>
            <a:pPr lvl="2"/>
            <a:r>
              <a:rPr lang="en-US" sz="2000" dirty="0"/>
              <a:t>specify </a:t>
            </a:r>
            <a:r>
              <a:rPr lang="en-US" sz="2000" i="1" dirty="0"/>
              <a:t>read</a:t>
            </a:r>
            <a:r>
              <a:rPr lang="en-US" sz="2000" dirty="0"/>
              <a:t>, </a:t>
            </a:r>
            <a:r>
              <a:rPr lang="en-US" sz="2000" i="1" dirty="0"/>
              <a:t>write</a:t>
            </a:r>
            <a:r>
              <a:rPr lang="en-US" sz="2000" dirty="0"/>
              <a:t>, and </a:t>
            </a:r>
            <a:r>
              <a:rPr lang="en-US" sz="2000" i="1" dirty="0"/>
              <a:t>execute</a:t>
            </a:r>
            <a:r>
              <a:rPr lang="en-US" sz="2000" dirty="0"/>
              <a:t> permission for </a:t>
            </a:r>
            <a:r>
              <a:rPr lang="en-US" sz="2000" dirty="0" smtClean="0"/>
              <a:t>owner </a:t>
            </a:r>
            <a:r>
              <a:rPr lang="en-US" sz="2000" dirty="0"/>
              <a:t>of </a:t>
            </a:r>
            <a:r>
              <a:rPr lang="en-US" sz="2000" dirty="0" smtClean="0"/>
              <a:t>file</a:t>
            </a:r>
            <a:r>
              <a:rPr lang="en-US" sz="2000" dirty="0"/>
              <a:t>, members of </a:t>
            </a:r>
            <a:r>
              <a:rPr lang="en-US" sz="2000" dirty="0" smtClean="0"/>
              <a:t>group, </a:t>
            </a:r>
            <a:r>
              <a:rPr lang="en-US" sz="2000" dirty="0"/>
              <a:t>and all other users</a:t>
            </a:r>
          </a:p>
          <a:p>
            <a:pPr lvl="1"/>
            <a:r>
              <a:rPr lang="en-US" sz="2400" dirty="0" smtClean="0"/>
              <a:t>owner </a:t>
            </a:r>
            <a:r>
              <a:rPr lang="en-US" sz="2400" dirty="0"/>
              <a:t>ID, group ID, </a:t>
            </a:r>
            <a:r>
              <a:rPr lang="en-US" sz="2400" dirty="0" smtClean="0"/>
              <a:t>and  protection </a:t>
            </a:r>
            <a:r>
              <a:rPr lang="en-US" sz="2400" dirty="0"/>
              <a:t>bits are part of </a:t>
            </a:r>
            <a:r>
              <a:rPr lang="en-US" sz="2400" dirty="0" smtClean="0"/>
              <a:t>        file’s </a:t>
            </a:r>
            <a:r>
              <a:rPr lang="en-US" sz="2400" dirty="0" err="1"/>
              <a:t>inode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5064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Traditional UNIX  File </a:t>
            </a:r>
            <a:r>
              <a:rPr lang="en-GB" sz="3600" dirty="0" smtClean="0"/>
              <a:t>Access Control</a:t>
            </a:r>
            <a:endParaRPr lang="en-US" sz="3600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“set user ID”(</a:t>
            </a:r>
            <a:r>
              <a:rPr lang="en-US" dirty="0" err="1" smtClean="0"/>
              <a:t>SetUID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“set group ID”(</a:t>
            </a:r>
            <a:r>
              <a:rPr lang="en-US" dirty="0" err="1" smtClean="0"/>
              <a:t>SetGID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system temporarily uses rights of the file owner / group in addition to the real user’s rights when making access control decisions</a:t>
            </a:r>
          </a:p>
          <a:p>
            <a:pPr lvl="1"/>
            <a:r>
              <a:rPr lang="en-US" dirty="0" smtClean="0"/>
              <a:t>enables privileged programs to access files / resources not generally accessible</a:t>
            </a:r>
          </a:p>
        </p:txBody>
      </p:sp>
    </p:spTree>
    <p:extLst>
      <p:ext uri="{BB962C8B-B14F-4D97-AF65-F5344CB8AC3E}">
        <p14:creationId xmlns:p14="http://schemas.microsoft.com/office/powerpoint/2010/main" val="29735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Traditional UNIX  File </a:t>
            </a:r>
            <a:r>
              <a:rPr lang="en-GB" sz="3600" dirty="0" smtClean="0"/>
              <a:t>Access Control</a:t>
            </a:r>
            <a:endParaRPr lang="en-US" sz="3600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sticky bit </a:t>
            </a:r>
          </a:p>
          <a:p>
            <a:pPr lvl="1"/>
            <a:r>
              <a:rPr lang="en-US" dirty="0" smtClean="0"/>
              <a:t>when applied to a directory it specifies that only the owner of any file in the directory can rename, move, or delete that file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superuser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 exempt from usual access control restrictions</a:t>
            </a:r>
          </a:p>
          <a:p>
            <a:pPr lvl="1"/>
            <a:r>
              <a:rPr lang="en-US" dirty="0" smtClean="0"/>
              <a:t>has system-wide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Access Control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dirty="0" smtClean="0"/>
              <a:t>ITU-T Recommendation X.800 definition: </a:t>
            </a:r>
          </a:p>
          <a:p>
            <a:pPr lvl="1"/>
            <a:r>
              <a:rPr lang="en-US" dirty="0" smtClean="0"/>
              <a:t>“The prevention of unauthorized use of a resource, including the prevention of use of a resource in an unauthorized manner.”</a:t>
            </a:r>
          </a:p>
          <a:p>
            <a:pPr lvl="1"/>
            <a:endParaRPr lang="en-US" dirty="0" smtClean="0"/>
          </a:p>
          <a:p>
            <a:r>
              <a:rPr lang="en-US" dirty="0"/>
              <a:t>RFC 2828 defines computer security 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Measures that implement and assure security services in a computer system, particularly those that assure access control service</a:t>
            </a:r>
            <a:r>
              <a:rPr lang="en-US" dirty="0" smtClean="0"/>
              <a:t>”.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68" y="-315416"/>
            <a:ext cx="2309731" cy="1728192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1113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 </a:t>
            </a:r>
            <a:r>
              <a:rPr lang="en-GB" sz="3600" dirty="0" smtClean="0"/>
              <a:t>Access Control Lists (ACLs) in UNIX</a:t>
            </a:r>
            <a:endParaRPr lang="en-US" sz="3600" dirty="0" smtClean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dirty="0" smtClean="0"/>
              <a:t>modern UNIX systems support ACLs</a:t>
            </a:r>
          </a:p>
          <a:p>
            <a:pPr lvl="1"/>
            <a:r>
              <a:rPr lang="en-US" dirty="0" smtClean="0"/>
              <a:t>FreeBSD, </a:t>
            </a:r>
            <a:r>
              <a:rPr lang="en-US" dirty="0" err="1" smtClean="0"/>
              <a:t>OpenBSD</a:t>
            </a:r>
            <a:r>
              <a:rPr lang="en-US" dirty="0" smtClean="0"/>
              <a:t>, Linux, Solaris</a:t>
            </a:r>
          </a:p>
          <a:p>
            <a:r>
              <a:rPr lang="en-US" dirty="0" smtClean="0"/>
              <a:t>FreeBSD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Setfacl</a:t>
            </a:r>
            <a:r>
              <a:rPr lang="en-US" dirty="0" smtClean="0"/>
              <a:t> assigns a list of UNIX user IDs and groups</a:t>
            </a:r>
          </a:p>
          <a:p>
            <a:pPr lvl="1"/>
            <a:r>
              <a:rPr lang="en-US" dirty="0" smtClean="0"/>
              <a:t>any number of users and groups can be associated with a file</a:t>
            </a:r>
          </a:p>
          <a:p>
            <a:pPr lvl="1"/>
            <a:r>
              <a:rPr lang="en-US" dirty="0" smtClean="0"/>
              <a:t>read, write, execute protection bits</a:t>
            </a:r>
          </a:p>
          <a:p>
            <a:pPr lvl="1"/>
            <a:r>
              <a:rPr lang="en-US" dirty="0" smtClean="0"/>
              <a:t>a file does not need to have an ACL</a:t>
            </a:r>
          </a:p>
          <a:p>
            <a:pPr lvl="1"/>
            <a:r>
              <a:rPr lang="en-US" dirty="0" smtClean="0"/>
              <a:t>includes an additional protection bit that indicates whether the file has an extended ACL</a:t>
            </a:r>
          </a:p>
        </p:txBody>
      </p:sp>
    </p:spTree>
    <p:extLst>
      <p:ext uri="{BB962C8B-B14F-4D97-AF65-F5344CB8AC3E}">
        <p14:creationId xmlns:p14="http://schemas.microsoft.com/office/powerpoint/2010/main" val="215540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 </a:t>
            </a:r>
            <a:r>
              <a:rPr lang="en-GB" sz="3600" dirty="0" smtClean="0"/>
              <a:t>Access Control Lists (ACLs) in UNIX</a:t>
            </a:r>
            <a:endParaRPr lang="en-US" sz="3600" dirty="0" smtClean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process requests access to a file system object two steps are performed:</a:t>
            </a:r>
          </a:p>
          <a:p>
            <a:pPr lvl="1"/>
            <a:r>
              <a:rPr lang="en-US" i="1" dirty="0" smtClean="0"/>
              <a:t>step 1</a:t>
            </a:r>
            <a:r>
              <a:rPr lang="en-US" dirty="0" smtClean="0"/>
              <a:t>: selects the most appropriate ACL</a:t>
            </a:r>
          </a:p>
          <a:p>
            <a:pPr lvl="2"/>
            <a:r>
              <a:rPr lang="en-US" dirty="0" smtClean="0"/>
              <a:t>owner, named users, owning / named groups, others</a:t>
            </a:r>
          </a:p>
          <a:p>
            <a:pPr lvl="1"/>
            <a:r>
              <a:rPr lang="en-US" i="1" dirty="0" smtClean="0"/>
              <a:t>step 2</a:t>
            </a:r>
            <a:r>
              <a:rPr lang="en-US" dirty="0" smtClean="0"/>
              <a:t>: checks if the matching entry contains sufficient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Mandatory Access Control (MAC)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25147" y="4911004"/>
            <a:ext cx="1676434" cy="3769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defTabSz="496888" eaLnBrk="0">
              <a:lnSpc>
                <a:spcPct val="87000"/>
              </a:lnSpc>
              <a:buClrTx/>
              <a:buSzTx/>
              <a:buFontTx/>
              <a:buNone/>
            </a:pPr>
            <a:r>
              <a:rPr lang="en-US" sz="2400" dirty="0"/>
              <a:t>Unclassified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4600" y="3721895"/>
            <a:ext cx="1697529" cy="3769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defTabSz="496888" eaLnBrk="0">
              <a:lnSpc>
                <a:spcPct val="87000"/>
              </a:lnSpc>
              <a:buClrTx/>
              <a:buSzTx/>
              <a:buFontTx/>
              <a:buNone/>
            </a:pPr>
            <a:r>
              <a:rPr lang="en-US" sz="2400" dirty="0"/>
              <a:t>Confidential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95826" y="2547093"/>
            <a:ext cx="935077" cy="3769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algn="ctr" defTabSz="496888" eaLnBrk="0">
              <a:lnSpc>
                <a:spcPct val="87000"/>
              </a:lnSpc>
              <a:buClrTx/>
              <a:buSzTx/>
              <a:buFontTx/>
              <a:buNone/>
            </a:pPr>
            <a:r>
              <a:rPr lang="en-US" sz="2400" dirty="0"/>
              <a:t>Secret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33414" y="1295400"/>
            <a:ext cx="1459901" cy="3769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algn="ctr" defTabSz="496888" eaLnBrk="0">
              <a:lnSpc>
                <a:spcPct val="87000"/>
              </a:lnSpc>
              <a:buClrTx/>
              <a:buSzTx/>
              <a:buFontTx/>
              <a:buNone/>
            </a:pPr>
            <a:r>
              <a:rPr lang="en-US" sz="2400" dirty="0"/>
              <a:t>Top Secret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385026" y="4215420"/>
            <a:ext cx="0" cy="69558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3385026" y="3087109"/>
            <a:ext cx="0" cy="6347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3385026" y="1788925"/>
            <a:ext cx="0" cy="81896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838687" y="1526069"/>
            <a:ext cx="0" cy="383375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47800" y="5486400"/>
            <a:ext cx="1036900" cy="32419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defTabSz="496888" eaLnBrk="0">
              <a:lnSpc>
                <a:spcPct val="87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C00000"/>
                </a:solidFill>
              </a:rPr>
              <a:t>can-flow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6713" y="5486400"/>
            <a:ext cx="1302934" cy="652749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68904" tIns="27562" rIns="68904" bIns="27562">
            <a:spAutoFit/>
          </a:bodyPr>
          <a:lstStyle/>
          <a:p>
            <a:pPr algn="ctr" defTabSz="496888" eaLnBrk="0">
              <a:lnSpc>
                <a:spcPct val="97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C00000"/>
                </a:solidFill>
              </a:rPr>
              <a:t>dominance</a:t>
            </a:r>
          </a:p>
          <a:p>
            <a:pPr algn="ctr" defTabSz="496888" eaLnBrk="0">
              <a:lnSpc>
                <a:spcPct val="97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C00000"/>
                </a:solidFill>
                <a:latin typeface="Symbol" pitchFamily="18" charset="2"/>
              </a:rPr>
              <a:t>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83206" y="1552891"/>
            <a:ext cx="8196" cy="371395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4648200" y="1371600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Labeling Mechanism is used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648200" y="3200400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Military Security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48200" y="3962400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Require a strict classification of subjects and objects in security levels</a:t>
            </a:r>
          </a:p>
          <a:p>
            <a:endParaRPr lang="en-US" dirty="0" smtClean="0"/>
          </a:p>
          <a:p>
            <a:r>
              <a:rPr lang="en-US" dirty="0" smtClean="0"/>
              <a:t>Drawback of being too rigid </a:t>
            </a:r>
          </a:p>
          <a:p>
            <a:endParaRPr lang="en-US" dirty="0" smtClean="0"/>
          </a:p>
          <a:p>
            <a:r>
              <a:rPr lang="en-US" dirty="0" smtClean="0"/>
              <a:t>Applicable only to very few environments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48200" y="2057400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Prevent any illegal flow of information through the enforcement of  multilevel security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2619" y="6395520"/>
            <a:ext cx="632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/>
                <a:ea typeface="Times New Roman"/>
              </a:rPr>
              <a:t>Adopted from : </a:t>
            </a:r>
            <a:r>
              <a:rPr lang="en-US" sz="900" dirty="0" smtClean="0">
                <a:solidFill>
                  <a:schemeClr val="bg1"/>
                </a:solidFill>
              </a:rPr>
              <a:t>Role-Based Access Control by </a:t>
            </a:r>
            <a:r>
              <a:rPr lang="en-US" sz="900" dirty="0" err="1" smtClean="0">
                <a:solidFill>
                  <a:schemeClr val="bg1"/>
                </a:solidFill>
              </a:rPr>
              <a:t>Prof.Ravi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</a:t>
            </a:r>
            <a:r>
              <a:rPr lang="en-US" sz="900" dirty="0" err="1" smtClean="0">
                <a:solidFill>
                  <a:schemeClr val="bg1"/>
                </a:solidFill>
              </a:rPr>
              <a:t>andhu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Compartments and Sensitivity Levels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2514600" y="5617840"/>
            <a:ext cx="4114800" cy="4572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2000">
                <a:solidFill>
                  <a:srgbClr val="800000"/>
                </a:solidFill>
              </a:rPr>
              <a:t>Unclassified</a:t>
            </a:r>
          </a:p>
        </p:txBody>
      </p:sp>
      <p:sp>
        <p:nvSpPr>
          <p:cNvPr id="57348" name="Rectangle 7"/>
          <p:cNvSpPr>
            <a:spLocks noChangeArrowheads="1"/>
          </p:cNvSpPr>
          <p:nvPr/>
        </p:nvSpPr>
        <p:spPr bwMode="auto">
          <a:xfrm>
            <a:off x="2514600" y="5160640"/>
            <a:ext cx="4114800" cy="4572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2000">
                <a:solidFill>
                  <a:schemeClr val="accent1"/>
                </a:solidFill>
              </a:rPr>
              <a:t>Restricted</a:t>
            </a:r>
          </a:p>
        </p:txBody>
      </p:sp>
      <p:sp>
        <p:nvSpPr>
          <p:cNvPr id="57349" name="Rectangle 8"/>
          <p:cNvSpPr>
            <a:spLocks noChangeArrowheads="1"/>
          </p:cNvSpPr>
          <p:nvPr/>
        </p:nvSpPr>
        <p:spPr bwMode="auto">
          <a:xfrm>
            <a:off x="2514600" y="4703440"/>
            <a:ext cx="4114800" cy="4572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2000">
                <a:solidFill>
                  <a:srgbClr val="800000"/>
                </a:solidFill>
              </a:rPr>
              <a:t>Confidential</a:t>
            </a:r>
          </a:p>
        </p:txBody>
      </p:sp>
      <p:sp>
        <p:nvSpPr>
          <p:cNvPr id="57350" name="Rectangle 9"/>
          <p:cNvSpPr>
            <a:spLocks noChangeArrowheads="1"/>
          </p:cNvSpPr>
          <p:nvPr/>
        </p:nvSpPr>
        <p:spPr bwMode="auto">
          <a:xfrm>
            <a:off x="2514600" y="4246240"/>
            <a:ext cx="4114800" cy="4572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2000">
                <a:solidFill>
                  <a:schemeClr val="accent1"/>
                </a:solidFill>
              </a:rPr>
              <a:t>Secret</a:t>
            </a:r>
          </a:p>
        </p:txBody>
      </p:sp>
      <p:sp>
        <p:nvSpPr>
          <p:cNvPr id="57351" name="Rectangle 10"/>
          <p:cNvSpPr>
            <a:spLocks noChangeArrowheads="1"/>
          </p:cNvSpPr>
          <p:nvPr/>
        </p:nvSpPr>
        <p:spPr bwMode="auto">
          <a:xfrm>
            <a:off x="2514600" y="3789040"/>
            <a:ext cx="4114800" cy="457200"/>
          </a:xfrm>
          <a:prstGeom prst="rect">
            <a:avLst/>
          </a:prstGeom>
          <a:noFill/>
          <a:ln w="28575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buFontTx/>
              <a:buNone/>
            </a:pPr>
            <a:r>
              <a:rPr lang="en-US" sz="2000">
                <a:solidFill>
                  <a:srgbClr val="800000"/>
                </a:solidFill>
              </a:rPr>
              <a:t>Top Secret</a:t>
            </a:r>
          </a:p>
        </p:txBody>
      </p:sp>
      <p:sp>
        <p:nvSpPr>
          <p:cNvPr id="58376" name="Oval 11"/>
          <p:cNvSpPr>
            <a:spLocks noChangeArrowheads="1"/>
          </p:cNvSpPr>
          <p:nvPr/>
        </p:nvSpPr>
        <p:spPr bwMode="auto">
          <a:xfrm>
            <a:off x="2667000" y="4779640"/>
            <a:ext cx="304800" cy="304800"/>
          </a:xfrm>
          <a:prstGeom prst="ellips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8377" name="Oval 12"/>
          <p:cNvSpPr>
            <a:spLocks noChangeArrowheads="1"/>
          </p:cNvSpPr>
          <p:nvPr/>
        </p:nvSpPr>
        <p:spPr bwMode="auto">
          <a:xfrm>
            <a:off x="2895600" y="3865240"/>
            <a:ext cx="533400" cy="762000"/>
          </a:xfrm>
          <a:prstGeom prst="ellips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8378" name="Oval 13"/>
          <p:cNvSpPr>
            <a:spLocks noChangeArrowheads="1"/>
          </p:cNvSpPr>
          <p:nvPr/>
        </p:nvSpPr>
        <p:spPr bwMode="auto">
          <a:xfrm>
            <a:off x="5943600" y="4322440"/>
            <a:ext cx="533400" cy="762000"/>
          </a:xfrm>
          <a:prstGeom prst="ellips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8379" name="Text Box 14"/>
          <p:cNvSpPr txBox="1">
            <a:spLocks noChangeArrowheads="1"/>
          </p:cNvSpPr>
          <p:nvPr/>
        </p:nvSpPr>
        <p:spPr bwMode="auto">
          <a:xfrm>
            <a:off x="990600" y="3865240"/>
            <a:ext cx="1428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chemeClr val="hlink"/>
                </a:solidFill>
              </a:rPr>
              <a:t>Compartment 1</a:t>
            </a:r>
          </a:p>
        </p:txBody>
      </p:sp>
      <p:sp>
        <p:nvSpPr>
          <p:cNvPr id="58380" name="Text Box 15"/>
          <p:cNvSpPr txBox="1">
            <a:spLocks noChangeArrowheads="1"/>
          </p:cNvSpPr>
          <p:nvPr/>
        </p:nvSpPr>
        <p:spPr bwMode="auto">
          <a:xfrm>
            <a:off x="990600" y="4779640"/>
            <a:ext cx="1428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chemeClr val="hlink"/>
                </a:solidFill>
              </a:rPr>
              <a:t>Compartment 3</a:t>
            </a:r>
          </a:p>
        </p:txBody>
      </p:sp>
      <p:sp>
        <p:nvSpPr>
          <p:cNvPr id="58381" name="Text Box 16"/>
          <p:cNvSpPr txBox="1">
            <a:spLocks noChangeArrowheads="1"/>
          </p:cNvSpPr>
          <p:nvPr/>
        </p:nvSpPr>
        <p:spPr bwMode="auto">
          <a:xfrm>
            <a:off x="6705600" y="4474840"/>
            <a:ext cx="1428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800">
                <a:solidFill>
                  <a:schemeClr val="hlink"/>
                </a:solidFill>
              </a:rPr>
              <a:t>Compartment 2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229600" cy="2349623"/>
          </a:xfrm>
        </p:spPr>
        <p:txBody>
          <a:bodyPr/>
          <a:lstStyle/>
          <a:p>
            <a:r>
              <a:rPr lang="en-US" sz="2800" dirty="0" smtClean="0"/>
              <a:t>Information access is limited  by the need-to-know</a:t>
            </a:r>
          </a:p>
          <a:p>
            <a:r>
              <a:rPr lang="en-US" sz="2800" i="1" dirty="0" smtClean="0"/>
              <a:t>Compartment</a:t>
            </a:r>
            <a:r>
              <a:rPr lang="en-US" sz="2800" dirty="0" smtClean="0"/>
              <a:t>: Each piece of classified information may be associated with one or more projects called compartments</a:t>
            </a:r>
          </a:p>
          <a:p>
            <a:endParaRPr lang="en-US" sz="2800" dirty="0" smtClean="0"/>
          </a:p>
          <a:p>
            <a:pPr>
              <a:buFont typeface="Arial" pitchFamily="34" charset="0"/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90446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6" grpId="0" animBg="1"/>
      <p:bldP spid="58377" grpId="0" animBg="1"/>
      <p:bldP spid="58378" grpId="0" animBg="1"/>
      <p:bldP spid="58379" grpId="0"/>
      <p:bldP spid="58380" grpId="0"/>
      <p:bldP spid="583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Classification &amp; Clearance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&lt;rank; compartments&gt;</a:t>
            </a:r>
          </a:p>
          <a:p>
            <a:pPr lvl="1"/>
            <a:r>
              <a:rPr lang="en-US" smtClean="0">
                <a:sym typeface="Wingdings" pitchFamily="2" charset="2"/>
              </a:rPr>
              <a:t>class of a piece of information</a:t>
            </a:r>
            <a:endParaRPr lang="en-US" smtClean="0"/>
          </a:p>
          <a:p>
            <a:pPr lvl="1"/>
            <a:endParaRPr lang="en-US" i="1" smtClean="0"/>
          </a:p>
          <a:p>
            <a:r>
              <a:rPr lang="en-US" i="1" smtClean="0"/>
              <a:t>Clearance</a:t>
            </a:r>
            <a:r>
              <a:rPr lang="en-US" smtClean="0"/>
              <a:t>: an indication that a person is trusted to access information up to a certain level of sensitivity</a:t>
            </a:r>
          </a:p>
          <a:p>
            <a:pPr lvl="2"/>
            <a:endParaRPr lang="en-US" smtClean="0"/>
          </a:p>
          <a:p>
            <a:r>
              <a:rPr lang="en-US" smtClean="0"/>
              <a:t>&lt;rank; compartments&gt;</a:t>
            </a:r>
          </a:p>
          <a:p>
            <a:pPr lvl="1"/>
            <a:r>
              <a:rPr lang="en-US" smtClean="0">
                <a:sym typeface="Wingdings" pitchFamily="2" charset="2"/>
              </a:rPr>
              <a:t>clearance of a subject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1151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Dominance Relation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say that s dominates o (or o is dominated by s) if o &lt;= s</a:t>
            </a:r>
          </a:p>
          <a:p>
            <a:endParaRPr lang="en-US" smtClean="0"/>
          </a:p>
          <a:p>
            <a:pPr>
              <a:buFont typeface="Arial" pitchFamily="34" charset="0"/>
              <a:buNone/>
            </a:pPr>
            <a:r>
              <a:rPr lang="en-US" sz="2100" b="1" smtClean="0">
                <a:latin typeface="Courier New" pitchFamily="49" charset="0"/>
                <a:cs typeface="Courier New" pitchFamily="49" charset="0"/>
              </a:rPr>
              <a:t>For a subject s and an object o,</a:t>
            </a:r>
          </a:p>
          <a:p>
            <a:pPr>
              <a:buFont typeface="Arial" pitchFamily="34" charset="0"/>
              <a:buNone/>
            </a:pPr>
            <a:r>
              <a:rPr lang="en-US" sz="2100" b="1" smtClean="0">
                <a:latin typeface="Courier New" pitchFamily="49" charset="0"/>
                <a:cs typeface="Courier New" pitchFamily="49" charset="0"/>
              </a:rPr>
              <a:t>	o &lt;= s if and only if</a:t>
            </a:r>
          </a:p>
          <a:p>
            <a:pPr>
              <a:buFont typeface="Arial" pitchFamily="34" charset="0"/>
              <a:buNone/>
            </a:pPr>
            <a:r>
              <a:rPr lang="en-US" sz="2100" b="1" smtClean="0">
                <a:latin typeface="Courier New" pitchFamily="49" charset="0"/>
                <a:cs typeface="Courier New" pitchFamily="49" charset="0"/>
              </a:rPr>
              <a:t>		rank(o) &lt;= rank(s) and</a:t>
            </a:r>
          </a:p>
          <a:p>
            <a:pPr>
              <a:buFont typeface="Arial" pitchFamily="34" charset="0"/>
              <a:buNone/>
            </a:pPr>
            <a:r>
              <a:rPr lang="en-US" sz="2100" b="1" smtClean="0">
                <a:latin typeface="Courier New" pitchFamily="49" charset="0"/>
                <a:cs typeface="Courier New" pitchFamily="49" charset="0"/>
              </a:rPr>
              <a:t>		compartments(o) is subset of compartments(s)</a:t>
            </a:r>
          </a:p>
          <a:p>
            <a:pPr>
              <a:buFont typeface="Arial" pitchFamily="34" charset="0"/>
              <a:buNone/>
            </a:pPr>
            <a:endParaRPr lang="en-US" sz="2100" b="1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smtClean="0"/>
              <a:t>A subject can read an object if the subject dominates the object.</a:t>
            </a:r>
          </a:p>
        </p:txBody>
      </p:sp>
    </p:spTree>
    <p:extLst>
      <p:ext uri="{BB962C8B-B14F-4D97-AF65-F5344CB8AC3E}">
        <p14:creationId xmlns:p14="http://schemas.microsoft.com/office/powerpoint/2010/main" val="2322754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Information classified as &lt;secret; {Sweden}&gt;</a:t>
            </a:r>
          </a:p>
          <a:p>
            <a:pPr lvl="1"/>
            <a:endParaRPr lang="en-US" smtClean="0"/>
          </a:p>
          <a:p>
            <a:r>
              <a:rPr lang="en-US" smtClean="0"/>
              <a:t>Which of the following subject clearances can read the above information?</a:t>
            </a:r>
          </a:p>
          <a:p>
            <a:pPr lvl="1"/>
            <a:r>
              <a:rPr lang="en-US" smtClean="0"/>
              <a:t>&lt;top secret; {Sweden}&gt;</a:t>
            </a:r>
          </a:p>
          <a:p>
            <a:pPr lvl="1"/>
            <a:r>
              <a:rPr lang="en-US" smtClean="0"/>
              <a:t> &lt;secret; {Sweden, crypto}&gt;</a:t>
            </a:r>
          </a:p>
          <a:p>
            <a:pPr lvl="1"/>
            <a:r>
              <a:rPr lang="en-US" smtClean="0"/>
              <a:t> &lt;top secret; {crypto}&gt;</a:t>
            </a:r>
          </a:p>
          <a:p>
            <a:pPr lvl="1"/>
            <a:r>
              <a:rPr lang="en-US" smtClean="0"/>
              <a:t>&lt;confidential; {Sweden}&gt;</a:t>
            </a:r>
          </a:p>
          <a:p>
            <a:pPr lvl="1"/>
            <a:r>
              <a:rPr lang="en-US" smtClean="0"/>
              <a:t> &lt;secret; {France}&gt;</a:t>
            </a:r>
          </a:p>
        </p:txBody>
      </p:sp>
    </p:spTree>
    <p:extLst>
      <p:ext uri="{BB962C8B-B14F-4D97-AF65-F5344CB8AC3E}">
        <p14:creationId xmlns:p14="http://schemas.microsoft.com/office/powerpoint/2010/main" val="3668222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3048000" cy="528478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000" dirty="0" smtClean="0">
                <a:ea typeface="ＭＳ Ｐゴシック" pitchFamily="-1" charset="-128"/>
                <a:cs typeface="ＭＳ Ｐゴシック" pitchFamily="-1" charset="-128"/>
              </a:rPr>
              <a:t>Role-Based </a:t>
            </a:r>
            <a:r>
              <a:rPr kumimoji="1" lang="en-GB" sz="4000" dirty="0" smtClean="0">
                <a:ea typeface="ＭＳ Ｐゴシック" pitchFamily="-1" charset="-128"/>
                <a:cs typeface="ＭＳ Ｐゴシック" pitchFamily="-1" charset="-128"/>
              </a:rPr>
              <a:t>Access Control</a:t>
            </a:r>
            <a:br>
              <a:rPr kumimoji="1" lang="en-GB" sz="4000" dirty="0" smtClean="0">
                <a:ea typeface="ＭＳ Ｐゴシック" pitchFamily="-1" charset="-128"/>
                <a:cs typeface="ＭＳ Ｐゴシック" pitchFamily="-1" charset="-128"/>
              </a:rPr>
            </a:br>
            <a:r>
              <a:rPr kumimoji="1" lang="en-GB" sz="3200" dirty="0" smtClean="0">
                <a:ea typeface="ＭＳ Ｐゴシック" pitchFamily="-1" charset="-128"/>
                <a:cs typeface="ＭＳ Ｐゴシック" pitchFamily="-1" charset="-128"/>
              </a:rPr>
              <a:t>(RBAC)</a:t>
            </a:r>
            <a:endParaRPr kumimoji="1" lang="en-US" sz="3200" dirty="0" smtClean="0">
              <a:ea typeface="ＭＳ Ｐゴシック" pitchFamily="-1" charset="-128"/>
              <a:cs typeface="ＭＳ Ｐゴシック" pitchFamily="-1" charset="-128"/>
            </a:endParaRPr>
          </a:p>
        </p:txBody>
      </p:sp>
      <p:pic>
        <p:nvPicPr>
          <p:cNvPr id="5" name="Picture 4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336" b="22859"/>
          <a:stretch/>
        </p:blipFill>
        <p:spPr>
          <a:xfrm>
            <a:off x="2483768" y="0"/>
            <a:ext cx="6881044" cy="6714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18273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0" y="685800"/>
            <a:ext cx="3048000" cy="52847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ea typeface="+mj-ea"/>
                <a:cs typeface="+mj-cs"/>
              </a:rPr>
              <a:t>Access</a:t>
            </a:r>
            <a:br>
              <a:rPr lang="en-US" sz="4400" dirty="0" smtClean="0">
                <a:ea typeface="+mj-ea"/>
                <a:cs typeface="+mj-cs"/>
              </a:rPr>
            </a:br>
            <a:r>
              <a:rPr lang="en-US" sz="4400" dirty="0" smtClean="0">
                <a:ea typeface="+mj-ea"/>
                <a:cs typeface="+mj-cs"/>
              </a:rPr>
              <a:t>Control</a:t>
            </a:r>
            <a:br>
              <a:rPr lang="en-US" sz="4400" dirty="0" smtClean="0">
                <a:ea typeface="+mj-ea"/>
                <a:cs typeface="+mj-cs"/>
              </a:rPr>
            </a:br>
            <a:r>
              <a:rPr lang="en-US" sz="4400" dirty="0" smtClean="0">
                <a:ea typeface="+mj-ea"/>
                <a:cs typeface="+mj-cs"/>
              </a:rPr>
              <a:t>Matrix</a:t>
            </a:r>
            <a:endParaRPr kumimoji="1" lang="en-US" sz="4400" dirty="0">
              <a:ea typeface="+mj-ea"/>
              <a:cs typeface="+mj-cs"/>
            </a:endParaRPr>
          </a:p>
        </p:txBody>
      </p:sp>
      <p:pic>
        <p:nvPicPr>
          <p:cNvPr id="4" name="Picture 4" descr="&#10;ch04-8.pdf                                                     002C63FFMacintosh HD                   BFC49AD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3580" r="4633" b="10739"/>
          <a:stretch>
            <a:fillRect/>
          </a:stretch>
        </p:blipFill>
        <p:spPr bwMode="auto">
          <a:xfrm>
            <a:off x="179512" y="6327"/>
            <a:ext cx="5688632" cy="69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794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Role-Based </a:t>
            </a:r>
            <a:r>
              <a:rPr kumimoji="1" lang="en-GB" dirty="0">
                <a:ea typeface="ＭＳ Ｐゴシック" pitchFamily="-1" charset="-128"/>
                <a:cs typeface="ＭＳ Ｐゴシック" pitchFamily="-1" charset="-128"/>
              </a:rPr>
              <a:t>Access Control</a:t>
            </a:r>
            <a:endParaRPr lang="en-US" dirty="0"/>
          </a:p>
        </p:txBody>
      </p:sp>
      <p:sp>
        <p:nvSpPr>
          <p:cNvPr id="4" name="Line 18"/>
          <p:cNvSpPr>
            <a:spLocks noChangeShapeType="1"/>
          </p:cNvSpPr>
          <p:nvPr/>
        </p:nvSpPr>
        <p:spPr bwMode="auto">
          <a:xfrm flipH="1" flipV="1">
            <a:off x="1097191" y="2642892"/>
            <a:ext cx="1534662" cy="79530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Line 19"/>
          <p:cNvSpPr>
            <a:spLocks noChangeShapeType="1"/>
          </p:cNvSpPr>
          <p:nvPr/>
        </p:nvSpPr>
        <p:spPr bwMode="auto">
          <a:xfrm flipV="1">
            <a:off x="2703580" y="2592174"/>
            <a:ext cx="1084873" cy="84602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3340158" y="1864852"/>
            <a:ext cx="1652713" cy="77803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ROLES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781588" y="2253332"/>
            <a:ext cx="151075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4992872" y="2253332"/>
            <a:ext cx="139419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88398" y="1545234"/>
            <a:ext cx="1388202" cy="58836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Usrer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-Role</a:t>
            </a:r>
          </a:p>
          <a:p>
            <a:pPr algn="ctr" defTabSz="895350" eaLnBrk="0" hangingPunct="0">
              <a:lnSpc>
                <a:spcPct val="90000"/>
              </a:lnSpc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Assignment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953000" y="1545234"/>
            <a:ext cx="1875514" cy="58836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Permission-Role</a:t>
            </a:r>
          </a:p>
          <a:p>
            <a:pPr algn="ctr" defTabSz="895350" eaLnBrk="0" hangingPunct="0">
              <a:lnSpc>
                <a:spcPct val="90000"/>
              </a:lnSpc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Assignment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82550" y="1864852"/>
            <a:ext cx="1651219" cy="77803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USERS</a:t>
            </a: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457301" y="1864852"/>
            <a:ext cx="2077099" cy="77803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PERMISSIONS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276792" y="2253332"/>
            <a:ext cx="82635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135740" y="2253332"/>
            <a:ext cx="874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2316553" y="2931015"/>
            <a:ext cx="518527" cy="118378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2274715" y="3083169"/>
            <a:ext cx="384040" cy="879476"/>
            <a:chOff x="1519" y="3164"/>
            <a:chExt cx="257" cy="815"/>
          </a:xfrm>
        </p:grpSpPr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1665" y="3164"/>
              <a:ext cx="111" cy="109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1665" y="3399"/>
              <a:ext cx="111" cy="109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1665" y="3870"/>
              <a:ext cx="111" cy="109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519" y="3405"/>
              <a:ext cx="251" cy="31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895350" eaLnBrk="0" hangingPunct="0">
                <a:lnSpc>
                  <a:spcPct val="90000"/>
                </a:lnSpc>
              </a:pPr>
              <a:r>
                <a:rPr lang="en-US">
                  <a:latin typeface="Arial" pitchFamily="34" charset="0"/>
                  <a:cs typeface="Arial" pitchFamily="34" charset="0"/>
                </a:rPr>
                <a:t>...</a:t>
              </a:r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2986006" y="2744328"/>
            <a:ext cx="590254" cy="49099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971800" y="3477045"/>
            <a:ext cx="1118897" cy="3390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895350" eaLnBrk="0" hangingPunct="0"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Sessions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3812362" y="1255154"/>
            <a:ext cx="0" cy="62588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3812362" y="1204436"/>
            <a:ext cx="0" cy="47373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4662628" y="1255154"/>
            <a:ext cx="0" cy="62588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4662628" y="1204436"/>
            <a:ext cx="0" cy="47373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3836271" y="1187170"/>
            <a:ext cx="80244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364309" y="914400"/>
            <a:ext cx="1888339" cy="339067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895350" eaLnBrk="0" hangingPunct="0">
              <a:lnSpc>
                <a:spcPct val="90000"/>
              </a:lnSpc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Role Hierarchies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4261440"/>
            <a:ext cx="5276792" cy="214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Users are human beings or other active agents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US" dirty="0" smtClean="0"/>
              <a:t>Business function the user perform is role</a:t>
            </a:r>
          </a:p>
          <a:p>
            <a:pPr marL="285750" lvl="0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 user can be a member of many roles</a:t>
            </a:r>
          </a:p>
          <a:p>
            <a:pPr marL="285750" lvl="0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Each role can have many users as members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user can invoke multiple sessions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each session a user can invoke any subset of    roles that the user is a member of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76792" y="4735218"/>
            <a:ext cx="38672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permission can be assigned to many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Each role can have many permissions</a:t>
            </a:r>
          </a:p>
          <a:p>
            <a:pPr marL="742950" lvl="1" indent="-285750">
              <a:buFont typeface="Calibri" pitchFamily="34" charset="0"/>
              <a:buChar char="‐"/>
            </a:pPr>
            <a:r>
              <a:rPr lang="en-US" dirty="0" smtClean="0"/>
              <a:t>read, write, append, execute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01697" y="2835050"/>
            <a:ext cx="2099141" cy="1738127"/>
            <a:chOff x="529130" y="1943100"/>
            <a:chExt cx="7968485" cy="4145522"/>
          </a:xfrm>
        </p:grpSpPr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2984500" y="5527675"/>
              <a:ext cx="5513115" cy="560947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895350" eaLnBrk="0" hangingPunct="0">
                <a:lnSpc>
                  <a:spcPct val="90000"/>
                </a:lnSpc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Health-Care Provider</a:t>
              </a:r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3202660" y="4123991"/>
              <a:ext cx="2890434" cy="560947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defTabSz="895350" eaLnBrk="0" hangingPunct="0">
                <a:lnSpc>
                  <a:spcPct val="90000"/>
                </a:lnSpc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Physician</a:t>
              </a: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auto">
            <a:xfrm>
              <a:off x="529130" y="1943100"/>
              <a:ext cx="3742344" cy="907791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defTabSz="895350" eaLnBrk="0" hangingPunct="0">
                <a:lnSpc>
                  <a:spcPct val="90000"/>
                </a:lnSpc>
              </a:pPr>
              <a:r>
                <a:rPr lang="en-US" sz="1050">
                  <a:latin typeface="Arial" pitchFamily="34" charset="0"/>
                  <a:cs typeface="Arial" pitchFamily="34" charset="0"/>
                </a:rPr>
                <a:t>Primary-Care</a:t>
              </a:r>
            </a:p>
            <a:p>
              <a:pPr algn="ctr" defTabSz="895350" eaLnBrk="0" hangingPunct="0">
                <a:lnSpc>
                  <a:spcPct val="90000"/>
                </a:lnSpc>
              </a:pPr>
              <a:r>
                <a:rPr lang="en-US" sz="1050">
                  <a:latin typeface="Arial" pitchFamily="34" charset="0"/>
                  <a:cs typeface="Arial" pitchFamily="34" charset="0"/>
                </a:rPr>
                <a:t>Physician</a:t>
              </a: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5546133" y="1943100"/>
              <a:ext cx="2890430" cy="907791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defTabSz="895350" eaLnBrk="0" hangingPunct="0">
                <a:lnSpc>
                  <a:spcPct val="90000"/>
                </a:lnSpc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Specialist</a:t>
              </a:r>
            </a:p>
            <a:p>
              <a:pPr algn="ctr" defTabSz="895350" eaLnBrk="0" hangingPunct="0">
                <a:lnSpc>
                  <a:spcPct val="90000"/>
                </a:lnSpc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Physician</a:t>
              </a:r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4572000" y="4724400"/>
              <a:ext cx="0" cy="62071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2463800" y="2768600"/>
              <a:ext cx="2082800" cy="1016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 flipH="1">
              <a:off x="4546600" y="2768600"/>
              <a:ext cx="2184400" cy="1016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32619" y="6395520"/>
            <a:ext cx="632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/>
                <a:ea typeface="Times New Roman"/>
              </a:rPr>
              <a:t>Adopted from : </a:t>
            </a:r>
            <a:r>
              <a:rPr lang="en-US" sz="900" dirty="0" smtClean="0">
                <a:solidFill>
                  <a:schemeClr val="bg1"/>
                </a:solidFill>
              </a:rPr>
              <a:t>Role-Based Access Control by </a:t>
            </a:r>
            <a:r>
              <a:rPr lang="en-US" sz="900" dirty="0" err="1" smtClean="0">
                <a:solidFill>
                  <a:schemeClr val="bg1"/>
                </a:solidFill>
              </a:rPr>
              <a:t>Prof.Ravi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</a:t>
            </a:r>
            <a:r>
              <a:rPr lang="en-US" sz="900" dirty="0" err="1" smtClean="0">
                <a:solidFill>
                  <a:schemeClr val="bg1"/>
                </a:solidFill>
              </a:rPr>
              <a:t>andhu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 Control  Principles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&#10;ch04-1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4625" r="3580" b="13875"/>
          <a:stretch>
            <a:fillRect/>
          </a:stretch>
        </p:blipFill>
        <p:spPr bwMode="auto">
          <a:xfrm>
            <a:off x="323528" y="1124744"/>
            <a:ext cx="8586549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39752" y="4437112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Verification </a:t>
            </a:r>
            <a:r>
              <a:rPr lang="en-US" dirty="0"/>
              <a:t>that the credentials of a user or </a:t>
            </a:r>
            <a:r>
              <a:rPr lang="en-US" dirty="0" smtClean="0"/>
              <a:t>an entity </a:t>
            </a:r>
            <a:r>
              <a:rPr lang="en-US" dirty="0"/>
              <a:t>are valid.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6176" y="1124744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Granting </a:t>
            </a:r>
            <a:r>
              <a:rPr lang="en-US" dirty="0"/>
              <a:t>of a right or permission to </a:t>
            </a:r>
            <a:r>
              <a:rPr lang="en-US" dirty="0" smtClean="0"/>
              <a:t>an </a:t>
            </a:r>
            <a:r>
              <a:rPr lang="en-US" dirty="0"/>
              <a:t>entity </a:t>
            </a:r>
            <a:r>
              <a:rPr lang="en-US" dirty="0" smtClean="0"/>
              <a:t>to access </a:t>
            </a:r>
            <a:r>
              <a:rPr lang="en-US" dirty="0"/>
              <a:t>a system resource.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65129" y="5657671"/>
            <a:ext cx="252028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An independent review and examination of system records and </a:t>
            </a:r>
            <a:r>
              <a:rPr lang="en-US" dirty="0" smtClean="0"/>
              <a:t>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2637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&#10;ch04-9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9" b="19466"/>
          <a:stretch/>
        </p:blipFill>
        <p:spPr bwMode="auto">
          <a:xfrm>
            <a:off x="106430" y="1418639"/>
            <a:ext cx="9002074" cy="489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Role-Based </a:t>
            </a:r>
            <a:r>
              <a:rPr kumimoji="1" lang="en-GB" dirty="0">
                <a:ea typeface="ＭＳ Ｐゴシック" pitchFamily="-1" charset="-128"/>
                <a:cs typeface="ＭＳ Ｐゴシック" pitchFamily="-1" charset="-128"/>
              </a:rPr>
              <a:t>Access Control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0550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RBAC Models</a:t>
            </a:r>
            <a:endParaRPr lang="en-US" dirty="0"/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4054475" y="61356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&#10;ch04-9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2" t="3579" r="26238" b="70356"/>
          <a:stretch/>
        </p:blipFill>
        <p:spPr bwMode="auto">
          <a:xfrm>
            <a:off x="2483768" y="1062265"/>
            <a:ext cx="4104167" cy="28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"/>
          <a:stretch/>
        </p:blipFill>
        <p:spPr bwMode="auto">
          <a:xfrm>
            <a:off x="50799" y="3933056"/>
            <a:ext cx="9093200" cy="244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45534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 of Role Hierarchy</a:t>
            </a:r>
            <a:endParaRPr lang="en-US" dirty="0"/>
          </a:p>
        </p:txBody>
      </p:sp>
      <p:pic>
        <p:nvPicPr>
          <p:cNvPr id="64518" name="Picture 6" descr="f10.pdf"/>
          <p:cNvPicPr>
            <a:picLocks noChangeAspect="1"/>
          </p:cNvPicPr>
          <p:nvPr/>
        </p:nvPicPr>
        <p:blipFill>
          <a:blip r:embed="rId3"/>
          <a:srcRect l="15456" t="7059" r="18182" b="18823"/>
          <a:stretch>
            <a:fillRect/>
          </a:stretch>
        </p:blipFill>
        <p:spPr bwMode="auto">
          <a:xfrm>
            <a:off x="245550" y="404664"/>
            <a:ext cx="8898450" cy="767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12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Constraints -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717655"/>
          </a:xfrm>
        </p:spPr>
        <p:txBody>
          <a:bodyPr/>
          <a:lstStyle/>
          <a:p>
            <a:r>
              <a:rPr lang="en-US" dirty="0" smtClean="0"/>
              <a:t>provide a means of adapting RBAC to the specifics of administrative and security policies of an organization</a:t>
            </a:r>
          </a:p>
          <a:p>
            <a:r>
              <a:rPr lang="en-US" dirty="0" smtClean="0"/>
              <a:t>a defined relationship among roles or a condition related to roles</a:t>
            </a:r>
          </a:p>
          <a:p>
            <a:endParaRPr lang="en-US" dirty="0" smtClean="0"/>
          </a:p>
        </p:txBody>
      </p:sp>
      <p:sp>
        <p:nvSpPr>
          <p:cNvPr id="8" name="Freeform 7"/>
          <p:cNvSpPr/>
          <p:nvPr/>
        </p:nvSpPr>
        <p:spPr>
          <a:xfrm>
            <a:off x="388640" y="4013056"/>
            <a:ext cx="2743200" cy="640080"/>
          </a:xfrm>
          <a:custGeom>
            <a:avLst/>
            <a:gdLst>
              <a:gd name="connsiteX0" fmla="*/ 0 w 2252067"/>
              <a:gd name="connsiteY0" fmla="*/ 0 h 460800"/>
              <a:gd name="connsiteX1" fmla="*/ 2252067 w 2252067"/>
              <a:gd name="connsiteY1" fmla="*/ 0 h 460800"/>
              <a:gd name="connsiteX2" fmla="*/ 2252067 w 2252067"/>
              <a:gd name="connsiteY2" fmla="*/ 460800 h 460800"/>
              <a:gd name="connsiteX3" fmla="*/ 0 w 2252067"/>
              <a:gd name="connsiteY3" fmla="*/ 460800 h 460800"/>
              <a:gd name="connsiteX4" fmla="*/ 0 w 2252067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460800">
                <a:moveTo>
                  <a:pt x="0" y="0"/>
                </a:moveTo>
                <a:lnTo>
                  <a:pt x="2252067" y="0"/>
                </a:lnTo>
                <a:lnTo>
                  <a:pt x="2252067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92" tIns="65024" rIns="113792" bIns="6502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0E0A99"/>
                </a:solidFill>
              </a:rPr>
              <a:t>mutually exclusive roles</a:t>
            </a:r>
            <a:endParaRPr lang="en-US" sz="2000" b="1" kern="1200" dirty="0">
              <a:solidFill>
                <a:srgbClr val="0E0A99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8640" y="4659329"/>
            <a:ext cx="2743200" cy="2064240"/>
          </a:xfrm>
          <a:custGeom>
            <a:avLst/>
            <a:gdLst>
              <a:gd name="connsiteX0" fmla="*/ 0 w 2252067"/>
              <a:gd name="connsiteY0" fmla="*/ 0 h 2064240"/>
              <a:gd name="connsiteX1" fmla="*/ 2252067 w 2252067"/>
              <a:gd name="connsiteY1" fmla="*/ 0 h 2064240"/>
              <a:gd name="connsiteX2" fmla="*/ 2252067 w 2252067"/>
              <a:gd name="connsiteY2" fmla="*/ 2064240 h 2064240"/>
              <a:gd name="connsiteX3" fmla="*/ 0 w 2252067"/>
              <a:gd name="connsiteY3" fmla="*/ 2064240 h 2064240"/>
              <a:gd name="connsiteX4" fmla="*/ 0 w 2252067"/>
              <a:gd name="connsiteY4" fmla="*/ 0 h 206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2064240">
                <a:moveTo>
                  <a:pt x="0" y="0"/>
                </a:moveTo>
                <a:lnTo>
                  <a:pt x="2252067" y="0"/>
                </a:lnTo>
                <a:lnTo>
                  <a:pt x="2252067" y="2064240"/>
                </a:lnTo>
                <a:lnTo>
                  <a:pt x="0" y="20642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rgbClr val="0E0A99"/>
            </a:solidFill>
          </a:ln>
        </p:spPr>
        <p:style>
          <a:lnRef idx="1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a user can only be assigned to one role in the set (during a session or statically)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any permission can be granted to only one role in the set</a:t>
            </a:r>
          </a:p>
        </p:txBody>
      </p:sp>
      <p:sp>
        <p:nvSpPr>
          <p:cNvPr id="10" name="Freeform 9"/>
          <p:cNvSpPr/>
          <p:nvPr/>
        </p:nvSpPr>
        <p:spPr>
          <a:xfrm>
            <a:off x="3347864" y="4013056"/>
            <a:ext cx="2743200" cy="640080"/>
          </a:xfrm>
          <a:custGeom>
            <a:avLst/>
            <a:gdLst>
              <a:gd name="connsiteX0" fmla="*/ 0 w 2252067"/>
              <a:gd name="connsiteY0" fmla="*/ 0 h 460800"/>
              <a:gd name="connsiteX1" fmla="*/ 2252067 w 2252067"/>
              <a:gd name="connsiteY1" fmla="*/ 0 h 460800"/>
              <a:gd name="connsiteX2" fmla="*/ 2252067 w 2252067"/>
              <a:gd name="connsiteY2" fmla="*/ 460800 h 460800"/>
              <a:gd name="connsiteX3" fmla="*/ 0 w 2252067"/>
              <a:gd name="connsiteY3" fmla="*/ 460800 h 460800"/>
              <a:gd name="connsiteX4" fmla="*/ 0 w 2252067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460800">
                <a:moveTo>
                  <a:pt x="0" y="0"/>
                </a:moveTo>
                <a:lnTo>
                  <a:pt x="2252067" y="0"/>
                </a:lnTo>
                <a:lnTo>
                  <a:pt x="2252067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92" tIns="65024" rIns="113792" bIns="6502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0E0A99"/>
                </a:solidFill>
              </a:rPr>
              <a:t>cardinality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3347863" y="4659329"/>
            <a:ext cx="2743200" cy="2064240"/>
          </a:xfrm>
          <a:custGeom>
            <a:avLst/>
            <a:gdLst>
              <a:gd name="connsiteX0" fmla="*/ 0 w 2252067"/>
              <a:gd name="connsiteY0" fmla="*/ 0 h 2064240"/>
              <a:gd name="connsiteX1" fmla="*/ 2252067 w 2252067"/>
              <a:gd name="connsiteY1" fmla="*/ 0 h 2064240"/>
              <a:gd name="connsiteX2" fmla="*/ 2252067 w 2252067"/>
              <a:gd name="connsiteY2" fmla="*/ 2064240 h 2064240"/>
              <a:gd name="connsiteX3" fmla="*/ 0 w 2252067"/>
              <a:gd name="connsiteY3" fmla="*/ 2064240 h 2064240"/>
              <a:gd name="connsiteX4" fmla="*/ 0 w 2252067"/>
              <a:gd name="connsiteY4" fmla="*/ 0 h 206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2064240">
                <a:moveTo>
                  <a:pt x="0" y="0"/>
                </a:moveTo>
                <a:lnTo>
                  <a:pt x="2252067" y="0"/>
                </a:lnTo>
                <a:lnTo>
                  <a:pt x="2252067" y="2064240"/>
                </a:lnTo>
                <a:lnTo>
                  <a:pt x="0" y="20642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90000"/>
            </a:scheme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setting a maximum number with respect to roles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6365304" y="4013056"/>
            <a:ext cx="2743200" cy="640080"/>
          </a:xfrm>
          <a:custGeom>
            <a:avLst/>
            <a:gdLst>
              <a:gd name="connsiteX0" fmla="*/ 0 w 2252067"/>
              <a:gd name="connsiteY0" fmla="*/ 0 h 460800"/>
              <a:gd name="connsiteX1" fmla="*/ 2252067 w 2252067"/>
              <a:gd name="connsiteY1" fmla="*/ 0 h 460800"/>
              <a:gd name="connsiteX2" fmla="*/ 2252067 w 2252067"/>
              <a:gd name="connsiteY2" fmla="*/ 460800 h 460800"/>
              <a:gd name="connsiteX3" fmla="*/ 0 w 2252067"/>
              <a:gd name="connsiteY3" fmla="*/ 460800 h 460800"/>
              <a:gd name="connsiteX4" fmla="*/ 0 w 2252067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460800">
                <a:moveTo>
                  <a:pt x="0" y="0"/>
                </a:moveTo>
                <a:lnTo>
                  <a:pt x="2252067" y="0"/>
                </a:lnTo>
                <a:lnTo>
                  <a:pt x="2252067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92" tIns="65024" rIns="113792" bIns="6502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0E0A99"/>
                </a:solidFill>
              </a:rPr>
              <a:t>prerequisite roles</a:t>
            </a:r>
          </a:p>
        </p:txBody>
      </p:sp>
      <p:sp>
        <p:nvSpPr>
          <p:cNvPr id="13" name="Freeform 12"/>
          <p:cNvSpPr/>
          <p:nvPr/>
        </p:nvSpPr>
        <p:spPr>
          <a:xfrm>
            <a:off x="6365303" y="4679149"/>
            <a:ext cx="2743200" cy="2064240"/>
          </a:xfrm>
          <a:custGeom>
            <a:avLst/>
            <a:gdLst>
              <a:gd name="connsiteX0" fmla="*/ 0 w 2252067"/>
              <a:gd name="connsiteY0" fmla="*/ 0 h 2064240"/>
              <a:gd name="connsiteX1" fmla="*/ 2252067 w 2252067"/>
              <a:gd name="connsiteY1" fmla="*/ 0 h 2064240"/>
              <a:gd name="connsiteX2" fmla="*/ 2252067 w 2252067"/>
              <a:gd name="connsiteY2" fmla="*/ 2064240 h 2064240"/>
              <a:gd name="connsiteX3" fmla="*/ 0 w 2252067"/>
              <a:gd name="connsiteY3" fmla="*/ 2064240 h 2064240"/>
              <a:gd name="connsiteX4" fmla="*/ 0 w 2252067"/>
              <a:gd name="connsiteY4" fmla="*/ 0 h 206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067" h="2064240">
                <a:moveTo>
                  <a:pt x="0" y="0"/>
                </a:moveTo>
                <a:lnTo>
                  <a:pt x="2252067" y="0"/>
                </a:lnTo>
                <a:lnTo>
                  <a:pt x="2252067" y="2064240"/>
                </a:lnTo>
                <a:lnTo>
                  <a:pt x="0" y="20642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90000"/>
            </a:scheme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dictates that a user can only be assigned to a particular role if it is already assigned to some other specified role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9943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RBAC System</a:t>
            </a:r>
            <a:endParaRPr lang="en-US" dirty="0" smtClean="0"/>
          </a:p>
        </p:txBody>
      </p:sp>
      <p:sp>
        <p:nvSpPr>
          <p:cNvPr id="8" name="Freeform 7"/>
          <p:cNvSpPr/>
          <p:nvPr/>
        </p:nvSpPr>
        <p:spPr>
          <a:xfrm>
            <a:off x="251520" y="2175156"/>
            <a:ext cx="3108960" cy="1134000"/>
          </a:xfrm>
          <a:custGeom>
            <a:avLst/>
            <a:gdLst>
              <a:gd name="connsiteX0" fmla="*/ 0 w 2885182"/>
              <a:gd name="connsiteY0" fmla="*/ 0 h 1134000"/>
              <a:gd name="connsiteX1" fmla="*/ 2318182 w 2885182"/>
              <a:gd name="connsiteY1" fmla="*/ 0 h 1134000"/>
              <a:gd name="connsiteX2" fmla="*/ 2885182 w 2885182"/>
              <a:gd name="connsiteY2" fmla="*/ 567000 h 1134000"/>
              <a:gd name="connsiteX3" fmla="*/ 2318182 w 2885182"/>
              <a:gd name="connsiteY3" fmla="*/ 1134000 h 1134000"/>
              <a:gd name="connsiteX4" fmla="*/ 0 w 2885182"/>
              <a:gd name="connsiteY4" fmla="*/ 1134000 h 1134000"/>
              <a:gd name="connsiteX5" fmla="*/ 567000 w 2885182"/>
              <a:gd name="connsiteY5" fmla="*/ 567000 h 1134000"/>
              <a:gd name="connsiteX6" fmla="*/ 0 w 2885182"/>
              <a:gd name="connsiteY6" fmla="*/ 0 h 11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134000">
                <a:moveTo>
                  <a:pt x="0" y="0"/>
                </a:moveTo>
                <a:lnTo>
                  <a:pt x="2318182" y="0"/>
                </a:lnTo>
                <a:lnTo>
                  <a:pt x="2885182" y="567000"/>
                </a:lnTo>
                <a:lnTo>
                  <a:pt x="2318182" y="1134000"/>
                </a:lnTo>
                <a:lnTo>
                  <a:pt x="0" y="1134000"/>
                </a:lnTo>
                <a:lnTo>
                  <a:pt x="567000" y="567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011" tIns="28004" rIns="595004" bIns="2800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administrative functions</a:t>
            </a:r>
            <a:endParaRPr lang="en-US" sz="2400" kern="1200" dirty="0">
              <a:solidFill>
                <a:srgbClr val="0E0A99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5536" y="3450906"/>
            <a:ext cx="2560320" cy="2286000"/>
          </a:xfrm>
          <a:custGeom>
            <a:avLst/>
            <a:gdLst>
              <a:gd name="connsiteX0" fmla="*/ 0 w 2308145"/>
              <a:gd name="connsiteY0" fmla="*/ 0 h 1795500"/>
              <a:gd name="connsiteX1" fmla="*/ 2308145 w 2308145"/>
              <a:gd name="connsiteY1" fmla="*/ 0 h 1795500"/>
              <a:gd name="connsiteX2" fmla="*/ 2308145 w 2308145"/>
              <a:gd name="connsiteY2" fmla="*/ 1795500 h 1795500"/>
              <a:gd name="connsiteX3" fmla="*/ 0 w 2308145"/>
              <a:gd name="connsiteY3" fmla="*/ 1795500 h 1795500"/>
              <a:gd name="connsiteX4" fmla="*/ 0 w 2308145"/>
              <a:gd name="connsiteY4" fmla="*/ 0 h 17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1795500">
                <a:moveTo>
                  <a:pt x="0" y="0"/>
                </a:moveTo>
                <a:lnTo>
                  <a:pt x="2308145" y="0"/>
                </a:lnTo>
                <a:lnTo>
                  <a:pt x="2308145" y="1795500"/>
                </a:lnTo>
                <a:lnTo>
                  <a:pt x="0" y="1795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provide the capability to create, delete, and maintain RBAC elements and relations</a:t>
            </a:r>
            <a:endParaRPr lang="en-US" sz="2400" kern="1200" dirty="0"/>
          </a:p>
        </p:txBody>
      </p:sp>
      <p:sp>
        <p:nvSpPr>
          <p:cNvPr id="10" name="Freeform 9"/>
          <p:cNvSpPr/>
          <p:nvPr/>
        </p:nvSpPr>
        <p:spPr>
          <a:xfrm>
            <a:off x="3122090" y="2175156"/>
            <a:ext cx="3108960" cy="1134000"/>
          </a:xfrm>
          <a:custGeom>
            <a:avLst/>
            <a:gdLst>
              <a:gd name="connsiteX0" fmla="*/ 0 w 2885182"/>
              <a:gd name="connsiteY0" fmla="*/ 0 h 1134000"/>
              <a:gd name="connsiteX1" fmla="*/ 2318182 w 2885182"/>
              <a:gd name="connsiteY1" fmla="*/ 0 h 1134000"/>
              <a:gd name="connsiteX2" fmla="*/ 2885182 w 2885182"/>
              <a:gd name="connsiteY2" fmla="*/ 567000 h 1134000"/>
              <a:gd name="connsiteX3" fmla="*/ 2318182 w 2885182"/>
              <a:gd name="connsiteY3" fmla="*/ 1134000 h 1134000"/>
              <a:gd name="connsiteX4" fmla="*/ 0 w 2885182"/>
              <a:gd name="connsiteY4" fmla="*/ 1134000 h 1134000"/>
              <a:gd name="connsiteX5" fmla="*/ 567000 w 2885182"/>
              <a:gd name="connsiteY5" fmla="*/ 567000 h 1134000"/>
              <a:gd name="connsiteX6" fmla="*/ 0 w 2885182"/>
              <a:gd name="connsiteY6" fmla="*/ 0 h 11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134000">
                <a:moveTo>
                  <a:pt x="0" y="0"/>
                </a:moveTo>
                <a:lnTo>
                  <a:pt x="2318182" y="0"/>
                </a:lnTo>
                <a:lnTo>
                  <a:pt x="2885182" y="567000"/>
                </a:lnTo>
                <a:lnTo>
                  <a:pt x="2318182" y="1134000"/>
                </a:lnTo>
                <a:lnTo>
                  <a:pt x="0" y="1134000"/>
                </a:lnTo>
                <a:lnTo>
                  <a:pt x="567000" y="567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011" tIns="28004" rIns="595004" bIns="2800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supporting system functions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66106" y="3450906"/>
            <a:ext cx="2560320" cy="2286000"/>
          </a:xfrm>
          <a:custGeom>
            <a:avLst/>
            <a:gdLst>
              <a:gd name="connsiteX0" fmla="*/ 0 w 2308145"/>
              <a:gd name="connsiteY0" fmla="*/ 0 h 1795500"/>
              <a:gd name="connsiteX1" fmla="*/ 2308145 w 2308145"/>
              <a:gd name="connsiteY1" fmla="*/ 0 h 1795500"/>
              <a:gd name="connsiteX2" fmla="*/ 2308145 w 2308145"/>
              <a:gd name="connsiteY2" fmla="*/ 1795500 h 1795500"/>
              <a:gd name="connsiteX3" fmla="*/ 0 w 2308145"/>
              <a:gd name="connsiteY3" fmla="*/ 1795500 h 1795500"/>
              <a:gd name="connsiteX4" fmla="*/ 0 w 2308145"/>
              <a:gd name="connsiteY4" fmla="*/ 0 h 17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1795500">
                <a:moveTo>
                  <a:pt x="0" y="0"/>
                </a:moveTo>
                <a:lnTo>
                  <a:pt x="2308145" y="0"/>
                </a:lnTo>
                <a:lnTo>
                  <a:pt x="2308145" y="1795500"/>
                </a:lnTo>
                <a:lnTo>
                  <a:pt x="0" y="1795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provide functions for session management and for making access control decisions</a:t>
            </a:r>
            <a:endParaRPr lang="en-US" sz="24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6012160" y="2175156"/>
            <a:ext cx="3108960" cy="1134000"/>
          </a:xfrm>
          <a:custGeom>
            <a:avLst/>
            <a:gdLst>
              <a:gd name="connsiteX0" fmla="*/ 0 w 2885182"/>
              <a:gd name="connsiteY0" fmla="*/ 0 h 1134000"/>
              <a:gd name="connsiteX1" fmla="*/ 2318182 w 2885182"/>
              <a:gd name="connsiteY1" fmla="*/ 0 h 1134000"/>
              <a:gd name="connsiteX2" fmla="*/ 2885182 w 2885182"/>
              <a:gd name="connsiteY2" fmla="*/ 567000 h 1134000"/>
              <a:gd name="connsiteX3" fmla="*/ 2318182 w 2885182"/>
              <a:gd name="connsiteY3" fmla="*/ 1134000 h 1134000"/>
              <a:gd name="connsiteX4" fmla="*/ 0 w 2885182"/>
              <a:gd name="connsiteY4" fmla="*/ 1134000 h 1134000"/>
              <a:gd name="connsiteX5" fmla="*/ 567000 w 2885182"/>
              <a:gd name="connsiteY5" fmla="*/ 567000 h 1134000"/>
              <a:gd name="connsiteX6" fmla="*/ 0 w 2885182"/>
              <a:gd name="connsiteY6" fmla="*/ 0 h 11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134000">
                <a:moveTo>
                  <a:pt x="0" y="0"/>
                </a:moveTo>
                <a:lnTo>
                  <a:pt x="2318182" y="0"/>
                </a:lnTo>
                <a:lnTo>
                  <a:pt x="2885182" y="567000"/>
                </a:lnTo>
                <a:lnTo>
                  <a:pt x="2318182" y="1134000"/>
                </a:lnTo>
                <a:lnTo>
                  <a:pt x="0" y="1134000"/>
                </a:lnTo>
                <a:lnTo>
                  <a:pt x="567000" y="567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011" tIns="28004" rIns="595004" bIns="28004" numCol="1" spcCol="1270" anchor="ctr" anchorCtr="0">
            <a:noAutofit/>
          </a:bodyPr>
          <a:lstStyle/>
          <a:p>
            <a:pPr lvl="0" algn="ctr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review functions</a:t>
            </a:r>
          </a:p>
        </p:txBody>
      </p:sp>
      <p:sp>
        <p:nvSpPr>
          <p:cNvPr id="13" name="Freeform 12"/>
          <p:cNvSpPr/>
          <p:nvPr/>
        </p:nvSpPr>
        <p:spPr>
          <a:xfrm>
            <a:off x="6223321" y="3450906"/>
            <a:ext cx="2560320" cy="2286000"/>
          </a:xfrm>
          <a:custGeom>
            <a:avLst/>
            <a:gdLst>
              <a:gd name="connsiteX0" fmla="*/ 0 w 2308145"/>
              <a:gd name="connsiteY0" fmla="*/ 0 h 1795500"/>
              <a:gd name="connsiteX1" fmla="*/ 2308145 w 2308145"/>
              <a:gd name="connsiteY1" fmla="*/ 0 h 1795500"/>
              <a:gd name="connsiteX2" fmla="*/ 2308145 w 2308145"/>
              <a:gd name="connsiteY2" fmla="*/ 1795500 h 1795500"/>
              <a:gd name="connsiteX3" fmla="*/ 0 w 2308145"/>
              <a:gd name="connsiteY3" fmla="*/ 1795500 h 1795500"/>
              <a:gd name="connsiteX4" fmla="*/ 0 w 2308145"/>
              <a:gd name="connsiteY4" fmla="*/ 0 h 17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1795500">
                <a:moveTo>
                  <a:pt x="0" y="0"/>
                </a:moveTo>
                <a:lnTo>
                  <a:pt x="2308145" y="0"/>
                </a:lnTo>
                <a:lnTo>
                  <a:pt x="2308145" y="1795500"/>
                </a:lnTo>
                <a:lnTo>
                  <a:pt x="0" y="1795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provide the capability to perform query operations on RBAC elements and relations</a:t>
            </a:r>
            <a:endParaRPr 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195409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NIST RBAC Basic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</a:p>
          <a:p>
            <a:pPr lvl="1"/>
            <a:r>
              <a:rPr lang="en-US" dirty="0" smtClean="0"/>
              <a:t>any system resource subject to access control, such as a file, printer, terminal, database record</a:t>
            </a:r>
          </a:p>
          <a:p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an executable image of a program, which upon invocation executes some function for the user</a:t>
            </a:r>
          </a:p>
          <a:p>
            <a:r>
              <a:rPr lang="en-US" dirty="0" smtClean="0"/>
              <a:t>permission</a:t>
            </a:r>
          </a:p>
          <a:p>
            <a:pPr lvl="1"/>
            <a:r>
              <a:rPr lang="en-US" dirty="0" smtClean="0"/>
              <a:t>an approval to perform an operation on one or more RBAC protected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NIST RBAC Model</a:t>
            </a:r>
          </a:p>
        </p:txBody>
      </p:sp>
      <p:pic>
        <p:nvPicPr>
          <p:cNvPr id="70659" name="Picture 3" descr="f11.pdf"/>
          <p:cNvPicPr>
            <a:picLocks noChangeAspect="1"/>
          </p:cNvPicPr>
          <p:nvPr/>
        </p:nvPicPr>
        <p:blipFill>
          <a:blip r:embed="rId3"/>
          <a:srcRect t="23529" r="4546" b="5882"/>
          <a:stretch>
            <a:fillRect/>
          </a:stretch>
        </p:blipFill>
        <p:spPr bwMode="auto">
          <a:xfrm>
            <a:off x="-571482" y="1484784"/>
            <a:ext cx="10112034" cy="577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59833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Core RBAC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59771" y="1268760"/>
            <a:ext cx="2507456" cy="874793"/>
          </a:xfrm>
          <a:custGeom>
            <a:avLst/>
            <a:gdLst>
              <a:gd name="connsiteX0" fmla="*/ 0 w 2507456"/>
              <a:gd name="connsiteY0" fmla="*/ 0 h 874793"/>
              <a:gd name="connsiteX1" fmla="*/ 2507456 w 2507456"/>
              <a:gd name="connsiteY1" fmla="*/ 0 h 874793"/>
              <a:gd name="connsiteX2" fmla="*/ 2507456 w 2507456"/>
              <a:gd name="connsiteY2" fmla="*/ 874793 h 874793"/>
              <a:gd name="connsiteX3" fmla="*/ 0 w 2507456"/>
              <a:gd name="connsiteY3" fmla="*/ 874793 h 874793"/>
              <a:gd name="connsiteX4" fmla="*/ 0 w 2507456"/>
              <a:gd name="connsiteY4" fmla="*/ 0 h 8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874793">
                <a:moveTo>
                  <a:pt x="0" y="0"/>
                </a:moveTo>
                <a:lnTo>
                  <a:pt x="2507456" y="0"/>
                </a:lnTo>
                <a:lnTo>
                  <a:pt x="2507456" y="874793"/>
                </a:lnTo>
                <a:lnTo>
                  <a:pt x="0" y="874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  <a:effectLst/>
              </a:rPr>
              <a:t>administrative functions</a:t>
            </a:r>
            <a:endParaRPr lang="en-US" sz="2400" b="1" kern="1200" dirty="0">
              <a:solidFill>
                <a:srgbClr val="0E0A99"/>
              </a:solidFill>
              <a:effectLst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9771" y="2143553"/>
            <a:ext cx="2507456" cy="4114800"/>
          </a:xfrm>
          <a:custGeom>
            <a:avLst/>
            <a:gdLst>
              <a:gd name="connsiteX0" fmla="*/ 0 w 2507456"/>
              <a:gd name="connsiteY0" fmla="*/ 0 h 3859469"/>
              <a:gd name="connsiteX1" fmla="*/ 2507456 w 2507456"/>
              <a:gd name="connsiteY1" fmla="*/ 0 h 3859469"/>
              <a:gd name="connsiteX2" fmla="*/ 2507456 w 2507456"/>
              <a:gd name="connsiteY2" fmla="*/ 3859469 h 3859469"/>
              <a:gd name="connsiteX3" fmla="*/ 0 w 2507456"/>
              <a:gd name="connsiteY3" fmla="*/ 3859469 h 3859469"/>
              <a:gd name="connsiteX4" fmla="*/ 0 w 2507456"/>
              <a:gd name="connsiteY4" fmla="*/ 0 h 385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3859469">
                <a:moveTo>
                  <a:pt x="0" y="0"/>
                </a:moveTo>
                <a:lnTo>
                  <a:pt x="2507456" y="0"/>
                </a:lnTo>
                <a:lnTo>
                  <a:pt x="2507456" y="3859469"/>
                </a:lnTo>
                <a:lnTo>
                  <a:pt x="0" y="38594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add and delete users from the set of users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add and delete roles from the set of roles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create and delete instances of user-to-role assignment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create and delete instances of permission-to-role assignment</a:t>
            </a:r>
            <a:endParaRPr lang="en-US" sz="2000" kern="1200" dirty="0"/>
          </a:p>
        </p:txBody>
      </p:sp>
      <p:sp>
        <p:nvSpPr>
          <p:cNvPr id="6" name="Freeform 5"/>
          <p:cNvSpPr/>
          <p:nvPr/>
        </p:nvSpPr>
        <p:spPr>
          <a:xfrm>
            <a:off x="3318271" y="1268760"/>
            <a:ext cx="2507456" cy="874793"/>
          </a:xfrm>
          <a:custGeom>
            <a:avLst/>
            <a:gdLst>
              <a:gd name="connsiteX0" fmla="*/ 0 w 2507456"/>
              <a:gd name="connsiteY0" fmla="*/ 0 h 874793"/>
              <a:gd name="connsiteX1" fmla="*/ 2507456 w 2507456"/>
              <a:gd name="connsiteY1" fmla="*/ 0 h 874793"/>
              <a:gd name="connsiteX2" fmla="*/ 2507456 w 2507456"/>
              <a:gd name="connsiteY2" fmla="*/ 874793 h 874793"/>
              <a:gd name="connsiteX3" fmla="*/ 0 w 2507456"/>
              <a:gd name="connsiteY3" fmla="*/ 874793 h 874793"/>
              <a:gd name="connsiteX4" fmla="*/ 0 w 2507456"/>
              <a:gd name="connsiteY4" fmla="*/ 0 h 8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874793">
                <a:moveTo>
                  <a:pt x="0" y="0"/>
                </a:moveTo>
                <a:lnTo>
                  <a:pt x="2507456" y="0"/>
                </a:lnTo>
                <a:lnTo>
                  <a:pt x="2507456" y="874793"/>
                </a:lnTo>
                <a:lnTo>
                  <a:pt x="0" y="874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  <a:effectLst/>
              </a:rPr>
              <a:t>supporting system functions</a:t>
            </a:r>
          </a:p>
        </p:txBody>
      </p:sp>
      <p:sp>
        <p:nvSpPr>
          <p:cNvPr id="7" name="Freeform 6"/>
          <p:cNvSpPr/>
          <p:nvPr/>
        </p:nvSpPr>
        <p:spPr>
          <a:xfrm>
            <a:off x="3318271" y="2143553"/>
            <a:ext cx="2507456" cy="4114800"/>
          </a:xfrm>
          <a:custGeom>
            <a:avLst/>
            <a:gdLst>
              <a:gd name="connsiteX0" fmla="*/ 0 w 2507456"/>
              <a:gd name="connsiteY0" fmla="*/ 0 h 3859469"/>
              <a:gd name="connsiteX1" fmla="*/ 2507456 w 2507456"/>
              <a:gd name="connsiteY1" fmla="*/ 0 h 3859469"/>
              <a:gd name="connsiteX2" fmla="*/ 2507456 w 2507456"/>
              <a:gd name="connsiteY2" fmla="*/ 3859469 h 3859469"/>
              <a:gd name="connsiteX3" fmla="*/ 0 w 2507456"/>
              <a:gd name="connsiteY3" fmla="*/ 3859469 h 3859469"/>
              <a:gd name="connsiteX4" fmla="*/ 0 w 2507456"/>
              <a:gd name="connsiteY4" fmla="*/ 0 h 385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3859469">
                <a:moveTo>
                  <a:pt x="0" y="0"/>
                </a:moveTo>
                <a:lnTo>
                  <a:pt x="2507456" y="0"/>
                </a:lnTo>
                <a:lnTo>
                  <a:pt x="2507456" y="3859469"/>
                </a:lnTo>
                <a:lnTo>
                  <a:pt x="0" y="38594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create a user session with a default set of active roles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add an active role to a session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delete a role from a session</a:t>
            </a:r>
            <a:endParaRPr lang="en-US" sz="20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check if the session subject has permission to perform a request operation on an object</a:t>
            </a:r>
            <a:endParaRPr lang="en-US" sz="2000" kern="1200" dirty="0"/>
          </a:p>
        </p:txBody>
      </p:sp>
      <p:sp>
        <p:nvSpPr>
          <p:cNvPr id="8" name="Freeform 7"/>
          <p:cNvSpPr/>
          <p:nvPr/>
        </p:nvSpPr>
        <p:spPr>
          <a:xfrm>
            <a:off x="6176771" y="1268760"/>
            <a:ext cx="2507456" cy="874793"/>
          </a:xfrm>
          <a:custGeom>
            <a:avLst/>
            <a:gdLst>
              <a:gd name="connsiteX0" fmla="*/ 0 w 2507456"/>
              <a:gd name="connsiteY0" fmla="*/ 0 h 874793"/>
              <a:gd name="connsiteX1" fmla="*/ 2507456 w 2507456"/>
              <a:gd name="connsiteY1" fmla="*/ 0 h 874793"/>
              <a:gd name="connsiteX2" fmla="*/ 2507456 w 2507456"/>
              <a:gd name="connsiteY2" fmla="*/ 874793 h 874793"/>
              <a:gd name="connsiteX3" fmla="*/ 0 w 2507456"/>
              <a:gd name="connsiteY3" fmla="*/ 874793 h 874793"/>
              <a:gd name="connsiteX4" fmla="*/ 0 w 2507456"/>
              <a:gd name="connsiteY4" fmla="*/ 0 h 8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874793">
                <a:moveTo>
                  <a:pt x="0" y="0"/>
                </a:moveTo>
                <a:lnTo>
                  <a:pt x="2507456" y="0"/>
                </a:lnTo>
                <a:lnTo>
                  <a:pt x="2507456" y="874793"/>
                </a:lnTo>
                <a:lnTo>
                  <a:pt x="0" y="874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  <a:effectLst/>
              </a:rPr>
              <a:t>review functions</a:t>
            </a:r>
          </a:p>
        </p:txBody>
      </p:sp>
      <p:sp>
        <p:nvSpPr>
          <p:cNvPr id="9" name="Freeform 8"/>
          <p:cNvSpPr/>
          <p:nvPr/>
        </p:nvSpPr>
        <p:spPr>
          <a:xfrm>
            <a:off x="6176771" y="2143553"/>
            <a:ext cx="2507456" cy="4114800"/>
          </a:xfrm>
          <a:custGeom>
            <a:avLst/>
            <a:gdLst>
              <a:gd name="connsiteX0" fmla="*/ 0 w 2507456"/>
              <a:gd name="connsiteY0" fmla="*/ 0 h 3859469"/>
              <a:gd name="connsiteX1" fmla="*/ 2507456 w 2507456"/>
              <a:gd name="connsiteY1" fmla="*/ 0 h 3859469"/>
              <a:gd name="connsiteX2" fmla="*/ 2507456 w 2507456"/>
              <a:gd name="connsiteY2" fmla="*/ 3859469 h 3859469"/>
              <a:gd name="connsiteX3" fmla="*/ 0 w 2507456"/>
              <a:gd name="connsiteY3" fmla="*/ 3859469 h 3859469"/>
              <a:gd name="connsiteX4" fmla="*/ 0 w 2507456"/>
              <a:gd name="connsiteY4" fmla="*/ 0 h 385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56" h="3859469">
                <a:moveTo>
                  <a:pt x="0" y="0"/>
                </a:moveTo>
                <a:lnTo>
                  <a:pt x="2507456" y="0"/>
                </a:lnTo>
                <a:lnTo>
                  <a:pt x="2507456" y="3859469"/>
                </a:lnTo>
                <a:lnTo>
                  <a:pt x="0" y="38594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enable an administrator to view but not modify all the elements of the model and their relations</a:t>
            </a:r>
            <a:endParaRPr lang="en-US" sz="2000" kern="1200" dirty="0"/>
          </a:p>
        </p:txBody>
      </p:sp>
      <p:pic>
        <p:nvPicPr>
          <p:cNvPr id="74756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4573311"/>
            <a:ext cx="18161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45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RBAC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79512" y="1295400"/>
            <a:ext cx="4297680" cy="4846320"/>
          </a:xfrm>
          <a:custGeom>
            <a:avLst/>
            <a:gdLst>
              <a:gd name="connsiteX0" fmla="*/ 0 w 4343400"/>
              <a:gd name="connsiteY0" fmla="*/ 434340 h 4830763"/>
              <a:gd name="connsiteX1" fmla="*/ 434340 w 4343400"/>
              <a:gd name="connsiteY1" fmla="*/ 0 h 4830763"/>
              <a:gd name="connsiteX2" fmla="*/ 3909060 w 4343400"/>
              <a:gd name="connsiteY2" fmla="*/ 0 h 4830763"/>
              <a:gd name="connsiteX3" fmla="*/ 4343400 w 4343400"/>
              <a:gd name="connsiteY3" fmla="*/ 434340 h 4830763"/>
              <a:gd name="connsiteX4" fmla="*/ 4343400 w 4343400"/>
              <a:gd name="connsiteY4" fmla="*/ 4396423 h 4830763"/>
              <a:gd name="connsiteX5" fmla="*/ 3909060 w 4343400"/>
              <a:gd name="connsiteY5" fmla="*/ 4830763 h 4830763"/>
              <a:gd name="connsiteX6" fmla="*/ 434340 w 4343400"/>
              <a:gd name="connsiteY6" fmla="*/ 4830763 h 4830763"/>
              <a:gd name="connsiteX7" fmla="*/ 0 w 4343400"/>
              <a:gd name="connsiteY7" fmla="*/ 4396423 h 4830763"/>
              <a:gd name="connsiteX8" fmla="*/ 0 w 4343400"/>
              <a:gd name="connsiteY8" fmla="*/ 434340 h 483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3400" h="4830763">
                <a:moveTo>
                  <a:pt x="0" y="434340"/>
                </a:moveTo>
                <a:cubicBezTo>
                  <a:pt x="0" y="194461"/>
                  <a:pt x="194461" y="0"/>
                  <a:pt x="434340" y="0"/>
                </a:cubicBezTo>
                <a:lnTo>
                  <a:pt x="3909060" y="0"/>
                </a:lnTo>
                <a:cubicBezTo>
                  <a:pt x="4148939" y="0"/>
                  <a:pt x="4343400" y="194461"/>
                  <a:pt x="4343400" y="434340"/>
                </a:cubicBezTo>
                <a:lnTo>
                  <a:pt x="4343400" y="4396423"/>
                </a:lnTo>
                <a:cubicBezTo>
                  <a:pt x="4343400" y="4636302"/>
                  <a:pt x="4148939" y="4830763"/>
                  <a:pt x="3909060" y="4830763"/>
                </a:cubicBezTo>
                <a:lnTo>
                  <a:pt x="434340" y="4830763"/>
                </a:lnTo>
                <a:cubicBezTo>
                  <a:pt x="194461" y="4830763"/>
                  <a:pt x="0" y="4636302"/>
                  <a:pt x="0" y="4396423"/>
                </a:cubicBezTo>
                <a:lnTo>
                  <a:pt x="0" y="43434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533935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kern="1200" dirty="0" smtClean="0"/>
              <a:t>general role hierarchies</a:t>
            </a:r>
            <a:endParaRPr lang="en-US" sz="4000" kern="1200" dirty="0"/>
          </a:p>
        </p:txBody>
      </p:sp>
      <p:sp>
        <p:nvSpPr>
          <p:cNvPr id="6" name="Freeform 5"/>
          <p:cNvSpPr/>
          <p:nvPr/>
        </p:nvSpPr>
        <p:spPr>
          <a:xfrm>
            <a:off x="251520" y="2564904"/>
            <a:ext cx="4023360" cy="1280160"/>
          </a:xfrm>
          <a:custGeom>
            <a:avLst/>
            <a:gdLst>
              <a:gd name="connsiteX0" fmla="*/ 0 w 3474720"/>
              <a:gd name="connsiteY0" fmla="*/ 145654 h 1456541"/>
              <a:gd name="connsiteX1" fmla="*/ 145654 w 3474720"/>
              <a:gd name="connsiteY1" fmla="*/ 0 h 1456541"/>
              <a:gd name="connsiteX2" fmla="*/ 3329066 w 3474720"/>
              <a:gd name="connsiteY2" fmla="*/ 0 h 1456541"/>
              <a:gd name="connsiteX3" fmla="*/ 3474720 w 3474720"/>
              <a:gd name="connsiteY3" fmla="*/ 145654 h 1456541"/>
              <a:gd name="connsiteX4" fmla="*/ 3474720 w 3474720"/>
              <a:gd name="connsiteY4" fmla="*/ 1310887 h 1456541"/>
              <a:gd name="connsiteX5" fmla="*/ 3329066 w 3474720"/>
              <a:gd name="connsiteY5" fmla="*/ 1456541 h 1456541"/>
              <a:gd name="connsiteX6" fmla="*/ 145654 w 3474720"/>
              <a:gd name="connsiteY6" fmla="*/ 1456541 h 1456541"/>
              <a:gd name="connsiteX7" fmla="*/ 0 w 3474720"/>
              <a:gd name="connsiteY7" fmla="*/ 1310887 h 1456541"/>
              <a:gd name="connsiteX8" fmla="*/ 0 w 3474720"/>
              <a:gd name="connsiteY8" fmla="*/ 145654 h 14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4720" h="1456541">
                <a:moveTo>
                  <a:pt x="0" y="145654"/>
                </a:moveTo>
                <a:cubicBezTo>
                  <a:pt x="0" y="65212"/>
                  <a:pt x="65212" y="0"/>
                  <a:pt x="145654" y="0"/>
                </a:cubicBezTo>
                <a:lnTo>
                  <a:pt x="3329066" y="0"/>
                </a:lnTo>
                <a:cubicBezTo>
                  <a:pt x="3409508" y="0"/>
                  <a:pt x="3474720" y="65212"/>
                  <a:pt x="3474720" y="145654"/>
                </a:cubicBezTo>
                <a:lnTo>
                  <a:pt x="3474720" y="1310887"/>
                </a:lnTo>
                <a:cubicBezTo>
                  <a:pt x="3474720" y="1391329"/>
                  <a:pt x="3409508" y="1456541"/>
                  <a:pt x="3329066" y="1456541"/>
                </a:cubicBezTo>
                <a:lnTo>
                  <a:pt x="145654" y="1456541"/>
                </a:lnTo>
                <a:cubicBezTo>
                  <a:pt x="65212" y="1456541"/>
                  <a:pt x="0" y="1391329"/>
                  <a:pt x="0" y="1310887"/>
                </a:cubicBezTo>
                <a:lnTo>
                  <a:pt x="0" y="14565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841" tIns="75046" rIns="85841" bIns="7504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allow an arbitrary partial ordering of the role hierarchy</a:t>
            </a:r>
          </a:p>
        </p:txBody>
      </p:sp>
      <p:sp>
        <p:nvSpPr>
          <p:cNvPr id="9" name="Freeform 8"/>
          <p:cNvSpPr/>
          <p:nvPr/>
        </p:nvSpPr>
        <p:spPr>
          <a:xfrm>
            <a:off x="251520" y="4077072"/>
            <a:ext cx="4023360" cy="1828800"/>
          </a:xfrm>
          <a:custGeom>
            <a:avLst/>
            <a:gdLst>
              <a:gd name="connsiteX0" fmla="*/ 0 w 3474720"/>
              <a:gd name="connsiteY0" fmla="*/ 145654 h 1456541"/>
              <a:gd name="connsiteX1" fmla="*/ 145654 w 3474720"/>
              <a:gd name="connsiteY1" fmla="*/ 0 h 1456541"/>
              <a:gd name="connsiteX2" fmla="*/ 3329066 w 3474720"/>
              <a:gd name="connsiteY2" fmla="*/ 0 h 1456541"/>
              <a:gd name="connsiteX3" fmla="*/ 3474720 w 3474720"/>
              <a:gd name="connsiteY3" fmla="*/ 145654 h 1456541"/>
              <a:gd name="connsiteX4" fmla="*/ 3474720 w 3474720"/>
              <a:gd name="connsiteY4" fmla="*/ 1310887 h 1456541"/>
              <a:gd name="connsiteX5" fmla="*/ 3329066 w 3474720"/>
              <a:gd name="connsiteY5" fmla="*/ 1456541 h 1456541"/>
              <a:gd name="connsiteX6" fmla="*/ 145654 w 3474720"/>
              <a:gd name="connsiteY6" fmla="*/ 1456541 h 1456541"/>
              <a:gd name="connsiteX7" fmla="*/ 0 w 3474720"/>
              <a:gd name="connsiteY7" fmla="*/ 1310887 h 1456541"/>
              <a:gd name="connsiteX8" fmla="*/ 0 w 3474720"/>
              <a:gd name="connsiteY8" fmla="*/ 145654 h 14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4720" h="1456541">
                <a:moveTo>
                  <a:pt x="0" y="145654"/>
                </a:moveTo>
                <a:cubicBezTo>
                  <a:pt x="0" y="65212"/>
                  <a:pt x="65212" y="0"/>
                  <a:pt x="145654" y="0"/>
                </a:cubicBezTo>
                <a:lnTo>
                  <a:pt x="3329066" y="0"/>
                </a:lnTo>
                <a:cubicBezTo>
                  <a:pt x="3409508" y="0"/>
                  <a:pt x="3474720" y="65212"/>
                  <a:pt x="3474720" y="145654"/>
                </a:cubicBezTo>
                <a:lnTo>
                  <a:pt x="3474720" y="1310887"/>
                </a:lnTo>
                <a:cubicBezTo>
                  <a:pt x="3474720" y="1391329"/>
                  <a:pt x="3409508" y="1456541"/>
                  <a:pt x="3329066" y="1456541"/>
                </a:cubicBezTo>
                <a:lnTo>
                  <a:pt x="145654" y="1456541"/>
                </a:lnTo>
                <a:cubicBezTo>
                  <a:pt x="65212" y="1456541"/>
                  <a:pt x="0" y="1391329"/>
                  <a:pt x="0" y="1310887"/>
                </a:cubicBezTo>
                <a:lnTo>
                  <a:pt x="0" y="14565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841" tIns="75046" rIns="85841" bIns="7504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supports multiple inheritance, </a:t>
            </a:r>
          </a:p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in which a role may inherit permissions from multiple subordinate roles and</a:t>
            </a:r>
          </a:p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 more than one role can inherit from the same subordinate role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4644008" y="1268760"/>
            <a:ext cx="4297680" cy="4846320"/>
          </a:xfrm>
          <a:custGeom>
            <a:avLst/>
            <a:gdLst>
              <a:gd name="connsiteX0" fmla="*/ 0 w 3733800"/>
              <a:gd name="connsiteY0" fmla="*/ 373380 h 4800600"/>
              <a:gd name="connsiteX1" fmla="*/ 373380 w 3733800"/>
              <a:gd name="connsiteY1" fmla="*/ 0 h 4800600"/>
              <a:gd name="connsiteX2" fmla="*/ 3360420 w 3733800"/>
              <a:gd name="connsiteY2" fmla="*/ 0 h 4800600"/>
              <a:gd name="connsiteX3" fmla="*/ 3733800 w 3733800"/>
              <a:gd name="connsiteY3" fmla="*/ 373380 h 4800600"/>
              <a:gd name="connsiteX4" fmla="*/ 3733800 w 3733800"/>
              <a:gd name="connsiteY4" fmla="*/ 4427220 h 4800600"/>
              <a:gd name="connsiteX5" fmla="*/ 3360420 w 3733800"/>
              <a:gd name="connsiteY5" fmla="*/ 4800600 h 4800600"/>
              <a:gd name="connsiteX6" fmla="*/ 373380 w 3733800"/>
              <a:gd name="connsiteY6" fmla="*/ 4800600 h 4800600"/>
              <a:gd name="connsiteX7" fmla="*/ 0 w 3733800"/>
              <a:gd name="connsiteY7" fmla="*/ 4427220 h 4800600"/>
              <a:gd name="connsiteX8" fmla="*/ 0 w 3733800"/>
              <a:gd name="connsiteY8" fmla="*/ 37338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3800" h="4800600">
                <a:moveTo>
                  <a:pt x="0" y="373380"/>
                </a:moveTo>
                <a:cubicBezTo>
                  <a:pt x="0" y="167168"/>
                  <a:pt x="167168" y="0"/>
                  <a:pt x="373380" y="0"/>
                </a:cubicBezTo>
                <a:lnTo>
                  <a:pt x="3360420" y="0"/>
                </a:lnTo>
                <a:cubicBezTo>
                  <a:pt x="3566632" y="0"/>
                  <a:pt x="3733800" y="167168"/>
                  <a:pt x="3733800" y="373380"/>
                </a:cubicBezTo>
                <a:lnTo>
                  <a:pt x="3733800" y="4427220"/>
                </a:lnTo>
                <a:cubicBezTo>
                  <a:pt x="3733800" y="4633432"/>
                  <a:pt x="3566632" y="4800600"/>
                  <a:pt x="3360420" y="4800600"/>
                </a:cubicBezTo>
                <a:lnTo>
                  <a:pt x="373380" y="4800600"/>
                </a:lnTo>
                <a:cubicBezTo>
                  <a:pt x="167168" y="4800600"/>
                  <a:pt x="0" y="4633432"/>
                  <a:pt x="0" y="4427220"/>
                </a:cubicBezTo>
                <a:lnTo>
                  <a:pt x="0" y="37338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533935" numCol="1" spcCol="1270" anchor="ctr" anchorCtr="0">
            <a:noAutofit/>
          </a:bodyPr>
          <a:lstStyle/>
          <a:p>
            <a:pPr algn="ctr" defTabSz="1778000">
              <a:lnSpc>
                <a:spcPct val="90000"/>
              </a:lnSpc>
              <a:spcAft>
                <a:spcPct val="35000"/>
              </a:spcAft>
            </a:pPr>
            <a:r>
              <a:rPr lang="en-US" sz="4000" dirty="0"/>
              <a:t>limited role hierarchies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4716016" y="2599788"/>
            <a:ext cx="4023360" cy="1280160"/>
          </a:xfrm>
          <a:custGeom>
            <a:avLst/>
            <a:gdLst>
              <a:gd name="connsiteX0" fmla="*/ 0 w 2987040"/>
              <a:gd name="connsiteY0" fmla="*/ 144745 h 1447446"/>
              <a:gd name="connsiteX1" fmla="*/ 144745 w 2987040"/>
              <a:gd name="connsiteY1" fmla="*/ 0 h 1447446"/>
              <a:gd name="connsiteX2" fmla="*/ 2842295 w 2987040"/>
              <a:gd name="connsiteY2" fmla="*/ 0 h 1447446"/>
              <a:gd name="connsiteX3" fmla="*/ 2987040 w 2987040"/>
              <a:gd name="connsiteY3" fmla="*/ 144745 h 1447446"/>
              <a:gd name="connsiteX4" fmla="*/ 2987040 w 2987040"/>
              <a:gd name="connsiteY4" fmla="*/ 1302701 h 1447446"/>
              <a:gd name="connsiteX5" fmla="*/ 2842295 w 2987040"/>
              <a:gd name="connsiteY5" fmla="*/ 1447446 h 1447446"/>
              <a:gd name="connsiteX6" fmla="*/ 144745 w 2987040"/>
              <a:gd name="connsiteY6" fmla="*/ 1447446 h 1447446"/>
              <a:gd name="connsiteX7" fmla="*/ 0 w 2987040"/>
              <a:gd name="connsiteY7" fmla="*/ 1302701 h 1447446"/>
              <a:gd name="connsiteX8" fmla="*/ 0 w 2987040"/>
              <a:gd name="connsiteY8" fmla="*/ 144745 h 144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1447446">
                <a:moveTo>
                  <a:pt x="0" y="144745"/>
                </a:moveTo>
                <a:cubicBezTo>
                  <a:pt x="0" y="64805"/>
                  <a:pt x="64805" y="0"/>
                  <a:pt x="144745" y="0"/>
                </a:cubicBezTo>
                <a:lnTo>
                  <a:pt x="2842295" y="0"/>
                </a:lnTo>
                <a:cubicBezTo>
                  <a:pt x="2922235" y="0"/>
                  <a:pt x="2987040" y="64805"/>
                  <a:pt x="2987040" y="144745"/>
                </a:cubicBezTo>
                <a:lnTo>
                  <a:pt x="2987040" y="1302701"/>
                </a:lnTo>
                <a:cubicBezTo>
                  <a:pt x="2987040" y="1382641"/>
                  <a:pt x="2922235" y="1447446"/>
                  <a:pt x="2842295" y="1447446"/>
                </a:cubicBezTo>
                <a:lnTo>
                  <a:pt x="144745" y="1447446"/>
                </a:lnTo>
                <a:cubicBezTo>
                  <a:pt x="64805" y="1447446"/>
                  <a:pt x="0" y="1382641"/>
                  <a:pt x="0" y="1302701"/>
                </a:cubicBezTo>
                <a:lnTo>
                  <a:pt x="0" y="14474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194" tIns="80494" rIns="93194" bIns="8049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impose restrictions resulting in a simpler tree structure</a:t>
            </a:r>
          </a:p>
        </p:txBody>
      </p:sp>
      <p:sp>
        <p:nvSpPr>
          <p:cNvPr id="13" name="Freeform 12"/>
          <p:cNvSpPr/>
          <p:nvPr/>
        </p:nvSpPr>
        <p:spPr>
          <a:xfrm>
            <a:off x="4716016" y="4087516"/>
            <a:ext cx="4023360" cy="1828800"/>
          </a:xfrm>
          <a:custGeom>
            <a:avLst/>
            <a:gdLst>
              <a:gd name="connsiteX0" fmla="*/ 0 w 2987040"/>
              <a:gd name="connsiteY0" fmla="*/ 144745 h 1447446"/>
              <a:gd name="connsiteX1" fmla="*/ 144745 w 2987040"/>
              <a:gd name="connsiteY1" fmla="*/ 0 h 1447446"/>
              <a:gd name="connsiteX2" fmla="*/ 2842295 w 2987040"/>
              <a:gd name="connsiteY2" fmla="*/ 0 h 1447446"/>
              <a:gd name="connsiteX3" fmla="*/ 2987040 w 2987040"/>
              <a:gd name="connsiteY3" fmla="*/ 144745 h 1447446"/>
              <a:gd name="connsiteX4" fmla="*/ 2987040 w 2987040"/>
              <a:gd name="connsiteY4" fmla="*/ 1302701 h 1447446"/>
              <a:gd name="connsiteX5" fmla="*/ 2842295 w 2987040"/>
              <a:gd name="connsiteY5" fmla="*/ 1447446 h 1447446"/>
              <a:gd name="connsiteX6" fmla="*/ 144745 w 2987040"/>
              <a:gd name="connsiteY6" fmla="*/ 1447446 h 1447446"/>
              <a:gd name="connsiteX7" fmla="*/ 0 w 2987040"/>
              <a:gd name="connsiteY7" fmla="*/ 1302701 h 1447446"/>
              <a:gd name="connsiteX8" fmla="*/ 0 w 2987040"/>
              <a:gd name="connsiteY8" fmla="*/ 144745 h 144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040" h="1447446">
                <a:moveTo>
                  <a:pt x="0" y="144745"/>
                </a:moveTo>
                <a:cubicBezTo>
                  <a:pt x="0" y="64805"/>
                  <a:pt x="64805" y="0"/>
                  <a:pt x="144745" y="0"/>
                </a:cubicBezTo>
                <a:lnTo>
                  <a:pt x="2842295" y="0"/>
                </a:lnTo>
                <a:cubicBezTo>
                  <a:pt x="2922235" y="0"/>
                  <a:pt x="2987040" y="64805"/>
                  <a:pt x="2987040" y="144745"/>
                </a:cubicBezTo>
                <a:lnTo>
                  <a:pt x="2987040" y="1302701"/>
                </a:lnTo>
                <a:cubicBezTo>
                  <a:pt x="2987040" y="1382641"/>
                  <a:pt x="2922235" y="1447446"/>
                  <a:pt x="2842295" y="1447446"/>
                </a:cubicBezTo>
                <a:lnTo>
                  <a:pt x="144745" y="1447446"/>
                </a:lnTo>
                <a:cubicBezTo>
                  <a:pt x="64805" y="1447446"/>
                  <a:pt x="0" y="1382641"/>
                  <a:pt x="0" y="1302701"/>
                </a:cubicBezTo>
                <a:lnTo>
                  <a:pt x="0" y="14474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194" tIns="80494" rIns="93194" bIns="8049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role may have one or more immediate ascendants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</a:rPr>
              <a:t>but is restricted to a single immediate descendant</a:t>
            </a:r>
          </a:p>
        </p:txBody>
      </p:sp>
      <p:pic>
        <p:nvPicPr>
          <p:cNvPr id="7680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7726" y="980728"/>
            <a:ext cx="14525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59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Separation of Duty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686800" cy="4830763"/>
          </a:xfrm>
        </p:spPr>
        <p:txBody>
          <a:bodyPr/>
          <a:lstStyle/>
          <a:p>
            <a:r>
              <a:rPr lang="en-US" sz="2800" dirty="0" smtClean="0"/>
              <a:t>enables the definition of a set of mutually exclusive roles, </a:t>
            </a:r>
          </a:p>
          <a:p>
            <a:pPr lvl="1"/>
            <a:r>
              <a:rPr lang="en-US" sz="2400" dirty="0" smtClean="0"/>
              <a:t>if a user is assigned to one role in the set, the user may not be assigned to any other role in the set</a:t>
            </a:r>
          </a:p>
          <a:p>
            <a:r>
              <a:rPr lang="en-US" sz="2800" dirty="0" smtClean="0"/>
              <a:t>can place a cardinality constraint on a set of roles</a:t>
            </a:r>
          </a:p>
          <a:p>
            <a:pPr lvl="1"/>
            <a:r>
              <a:rPr lang="en-US" sz="2400" dirty="0" smtClean="0"/>
              <a:t>defined as a pair (role set, n) where no user is assigned to n or more roles from the role set</a:t>
            </a:r>
          </a:p>
          <a:p>
            <a:r>
              <a:rPr lang="en-US" sz="2800" dirty="0" smtClean="0"/>
              <a:t>includes administrative functions for creating and deleting role sets and adding and deleting role members</a:t>
            </a:r>
          </a:p>
          <a:p>
            <a:r>
              <a:rPr lang="en-US" sz="2800" dirty="0" smtClean="0"/>
              <a:t>includes review functions for viewing the properties of existing SSD 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3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&#10;ch04-2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21477" r="9265" b="28636"/>
          <a:stretch>
            <a:fillRect/>
          </a:stretch>
        </p:blipFill>
        <p:spPr bwMode="auto">
          <a:xfrm>
            <a:off x="3179630" y="2131927"/>
            <a:ext cx="6000882" cy="47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Access Control Policies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229600" cy="4830763"/>
          </a:xfrm>
        </p:spPr>
        <p:txBody>
          <a:bodyPr/>
          <a:lstStyle/>
          <a:p>
            <a:r>
              <a:rPr lang="en-US" dirty="0"/>
              <a:t>dictates </a:t>
            </a:r>
            <a:endParaRPr lang="en-US" dirty="0" smtClean="0"/>
          </a:p>
          <a:p>
            <a:pPr lvl="1"/>
            <a:r>
              <a:rPr lang="en-US" sz="2400" dirty="0" smtClean="0"/>
              <a:t>what </a:t>
            </a:r>
            <a:r>
              <a:rPr lang="en-US" sz="2400" dirty="0"/>
              <a:t>types of access are permitted, </a:t>
            </a:r>
            <a:endParaRPr lang="en-US" sz="2400" dirty="0" smtClean="0"/>
          </a:p>
          <a:p>
            <a:pPr lvl="1"/>
            <a:r>
              <a:rPr lang="en-US" sz="2400" dirty="0" smtClean="0"/>
              <a:t>under </a:t>
            </a:r>
            <a:r>
              <a:rPr lang="en-US" sz="2400" dirty="0"/>
              <a:t>what circumstances, </a:t>
            </a:r>
            <a:endParaRPr lang="en-US" sz="2400" dirty="0" smtClean="0"/>
          </a:p>
          <a:p>
            <a:pPr lvl="1"/>
            <a:r>
              <a:rPr lang="en-US" sz="2400" dirty="0" smtClean="0"/>
              <a:t>by whom</a:t>
            </a:r>
            <a:r>
              <a:rPr lang="en-US" sz="24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7664" y="3284984"/>
            <a:ext cx="201622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based on the </a:t>
            </a:r>
            <a:r>
              <a:rPr lang="en-US" dirty="0" smtClean="0"/>
              <a:t>identity of </a:t>
            </a:r>
            <a:r>
              <a:rPr lang="en-US" dirty="0"/>
              <a:t>the requestor and on access rules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6730124" y="1628800"/>
            <a:ext cx="230425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based </a:t>
            </a:r>
            <a:r>
              <a:rPr lang="en-US" dirty="0" smtClean="0"/>
              <a:t>on comparing</a:t>
            </a:r>
            <a:endParaRPr lang="en-US" dirty="0"/>
          </a:p>
          <a:p>
            <a:pPr eaLnBrk="1" hangingPunct="1"/>
            <a:r>
              <a:rPr lang="en-US" dirty="0"/>
              <a:t>security </a:t>
            </a:r>
            <a:r>
              <a:rPr lang="en-US" dirty="0" smtClean="0"/>
              <a:t>labels with clearances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56417" y="6052192"/>
            <a:ext cx="23042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based </a:t>
            </a:r>
            <a:r>
              <a:rPr lang="en-US" dirty="0" smtClean="0"/>
              <a:t>on the roles and their accesses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1520" y="4998122"/>
            <a:ext cx="365415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Attribute-based access </a:t>
            </a:r>
            <a:r>
              <a:rPr lang="en-US" b="1" dirty="0" smtClean="0"/>
              <a:t>control</a:t>
            </a:r>
          </a:p>
          <a:p>
            <a:r>
              <a:rPr lang="en-US" dirty="0" smtClean="0"/>
              <a:t>based </a:t>
            </a:r>
            <a:r>
              <a:rPr lang="en-US" dirty="0"/>
              <a:t>on attributes of the user, the resource to be accessed, and current 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2346971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Separation of Duty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limit the permissions available to a user</a:t>
            </a:r>
          </a:p>
          <a:p>
            <a:pPr lvl="1"/>
            <a:r>
              <a:rPr lang="en-US" sz="2400" dirty="0" smtClean="0"/>
              <a:t>places constraints on the roles that can be activated within or across a user’s sessions</a:t>
            </a:r>
          </a:p>
          <a:p>
            <a:r>
              <a:rPr lang="en-US" sz="2800" dirty="0" smtClean="0"/>
              <a:t>define constraints as a pair (role set, n) with the property that no user session may activate n or more roles from the role set</a:t>
            </a:r>
          </a:p>
          <a:p>
            <a:pPr lvl="1"/>
            <a:r>
              <a:rPr lang="en-US" sz="2400" dirty="0"/>
              <a:t>where n is a natural number n ≤ </a:t>
            </a:r>
            <a:r>
              <a:rPr lang="en-US" sz="2400" dirty="0" smtClean="0"/>
              <a:t>2</a:t>
            </a:r>
          </a:p>
          <a:p>
            <a:r>
              <a:rPr lang="en-US" sz="2800" dirty="0" smtClean="0"/>
              <a:t>enables the administrator to specify certain capabilities for a user at different, time spans</a:t>
            </a:r>
          </a:p>
          <a:p>
            <a:r>
              <a:rPr lang="en-US" sz="2800" dirty="0" smtClean="0"/>
              <a:t>includes administrative and review functions for defining and viewing DSD 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643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Based Access Control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14400" y="3124200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– Permission</a:t>
            </a:r>
          </a:p>
          <a:p>
            <a:r>
              <a:rPr lang="en-US" dirty="0" smtClean="0"/>
              <a:t>S – Subject</a:t>
            </a:r>
          </a:p>
          <a:p>
            <a:r>
              <a:rPr lang="en-US" dirty="0" smtClean="0"/>
              <a:t>O – Object</a:t>
            </a:r>
          </a:p>
          <a:p>
            <a:r>
              <a:rPr lang="en-US" dirty="0" smtClean="0"/>
              <a:t>A – Actions</a:t>
            </a:r>
          </a:p>
          <a:p>
            <a:r>
              <a:rPr lang="en-US" dirty="0" smtClean="0"/>
              <a:t>U – Usage and Validity Counts</a:t>
            </a:r>
          </a:p>
          <a:p>
            <a:r>
              <a:rPr lang="en-US" dirty="0" smtClean="0"/>
              <a:t>AS – Authorization step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90625" y="3247310"/>
            <a:ext cx="4845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Active Security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Dynamic authorization gives flexibility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No Roles Involved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Constraints for this model is still under study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62495" y="5085184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For each authorization step consumes permission, usage count is incremented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Usage Count reaches its limit, the associated permission is deactivated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6400800"/>
            <a:ext cx="632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/>
                <a:ea typeface="Times New Roman"/>
              </a:rPr>
              <a:t>Adopted from Source: </a:t>
            </a:r>
            <a:r>
              <a:rPr lang="en-US" sz="900" dirty="0" smtClean="0">
                <a:solidFill>
                  <a:schemeClr val="bg1"/>
                </a:solidFill>
              </a:rPr>
              <a:t>Task based authorization controls by </a:t>
            </a:r>
            <a:r>
              <a:rPr lang="en-US" sz="900" dirty="0" err="1" smtClean="0">
                <a:solidFill>
                  <a:schemeClr val="bg1"/>
                </a:solidFill>
              </a:rPr>
              <a:t>R.S.Sandhu</a:t>
            </a:r>
            <a:r>
              <a:rPr lang="en-US" sz="900" dirty="0" smtClean="0">
                <a:solidFill>
                  <a:schemeClr val="bg1"/>
                </a:solidFill>
              </a:rPr>
              <a:t> and </a:t>
            </a:r>
            <a:r>
              <a:rPr lang="en-US" sz="900" dirty="0" err="1" smtClean="0">
                <a:solidFill>
                  <a:schemeClr val="bg1"/>
                </a:solidFill>
              </a:rPr>
              <a:t>R.K.Thomas</a:t>
            </a:r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48294" y="1418662"/>
            <a:ext cx="7590905" cy="398470"/>
            <a:chOff x="1248294" y="1418662"/>
            <a:chExt cx="7590905" cy="398470"/>
          </a:xfrm>
        </p:grpSpPr>
        <p:sp>
          <p:nvSpPr>
            <p:cNvPr id="3" name="TextBox 2"/>
            <p:cNvSpPr txBox="1"/>
            <p:nvPr/>
          </p:nvSpPr>
          <p:spPr>
            <a:xfrm>
              <a:off x="1248294" y="1447800"/>
              <a:ext cx="7590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Classical subject-object access control          P        S  x  O  x  A</a:t>
              </a:r>
              <a:endParaRPr lang="en-US" b="1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6515100" y="1418662"/>
            <a:ext cx="304800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Equation" r:id="rId6" imgW="152280" imgH="152280" progId="Equation.3">
                    <p:embed/>
                  </p:oleObj>
                </mc:Choice>
                <mc:Fallback>
                  <p:oleObj name="Equation" r:id="rId6" imgW="152280" imgH="1522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15100" y="1418662"/>
                          <a:ext cx="304800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1187355" y="2178605"/>
            <a:ext cx="7956645" cy="945595"/>
            <a:chOff x="1187355" y="2178605"/>
            <a:chExt cx="6705600" cy="945595"/>
          </a:xfrm>
        </p:grpSpPr>
        <p:sp>
          <p:nvSpPr>
            <p:cNvPr id="14" name="TextBox 13"/>
            <p:cNvSpPr txBox="1"/>
            <p:nvPr/>
          </p:nvSpPr>
          <p:spPr>
            <a:xfrm>
              <a:off x="1187355" y="2178605"/>
              <a:ext cx="670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TBAC view of access control        P        S  x  O  x  A  x  U  x  AS</a:t>
              </a:r>
              <a:endParaRPr lang="en-US" b="1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495800" y="2220914"/>
            <a:ext cx="304800" cy="327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" name="Equation" r:id="rId8" imgW="152280" imgH="152280" progId="Equation.3">
                    <p:embed/>
                  </p:oleObj>
                </mc:Choice>
                <mc:Fallback>
                  <p:oleObj name="Equation" r:id="rId8" imgW="1522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2220914"/>
                          <a:ext cx="304800" cy="3270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6103147" y="2547937"/>
              <a:ext cx="970975" cy="195263"/>
              <a:chOff x="6026947" y="2547937"/>
              <a:chExt cx="970975" cy="195263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026947" y="2547937"/>
                <a:ext cx="0" cy="195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060141" y="2743200"/>
                <a:ext cx="914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997922" y="2547937"/>
                <a:ext cx="0" cy="195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5715000" y="2754868"/>
              <a:ext cx="175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TBAC extensions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126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5200" y="1610212"/>
            <a:ext cx="5638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Users are </a:t>
            </a:r>
            <a:r>
              <a:rPr lang="en-US" dirty="0" smtClean="0"/>
              <a:t>not </a:t>
            </a:r>
            <a:r>
              <a:rPr lang="en-US" dirty="0"/>
              <a:t>given more </a:t>
            </a:r>
            <a:r>
              <a:rPr lang="en-US" sz="2000" dirty="0"/>
              <a:t>permission</a:t>
            </a:r>
            <a:r>
              <a:rPr lang="en-US" dirty="0"/>
              <a:t> than is necessary to perform their </a:t>
            </a:r>
            <a:r>
              <a:rPr lang="en-US" dirty="0" smtClean="0"/>
              <a:t>duties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43000" y="2057400"/>
            <a:ext cx="18288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Constraints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304800" y="990600"/>
            <a:ext cx="1066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2628900" y="990600"/>
            <a:ext cx="14097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Instance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381000" y="3276600"/>
            <a:ext cx="1219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Tasks</a:t>
            </a:r>
            <a:endParaRPr lang="en-US" b="1" dirty="0"/>
          </a:p>
        </p:txBody>
      </p:sp>
      <p:sp>
        <p:nvSpPr>
          <p:cNvPr id="18" name="Oval 17"/>
          <p:cNvSpPr/>
          <p:nvPr/>
        </p:nvSpPr>
        <p:spPr>
          <a:xfrm>
            <a:off x="2209800" y="3200400"/>
            <a:ext cx="1981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Permissions</a:t>
            </a:r>
            <a:endParaRPr lang="en-US" b="1" dirty="0"/>
          </a:p>
        </p:txBody>
      </p:sp>
      <p:cxnSp>
        <p:nvCxnSpPr>
          <p:cNvPr id="19" name="Straight Arrow Connector 18"/>
          <p:cNvCxnSpPr>
            <a:stCxn id="13" idx="0"/>
            <a:endCxn id="14" idx="4"/>
          </p:cNvCxnSpPr>
          <p:nvPr/>
        </p:nvCxnSpPr>
        <p:spPr>
          <a:xfrm rot="16200000" flipV="1">
            <a:off x="1104900" y="1104900"/>
            <a:ext cx="6858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0"/>
            <a:endCxn id="16" idx="4"/>
          </p:cNvCxnSpPr>
          <p:nvPr/>
        </p:nvCxnSpPr>
        <p:spPr>
          <a:xfrm flipV="1">
            <a:off x="2057400" y="1447800"/>
            <a:ext cx="127635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4"/>
            <a:endCxn id="17" idx="0"/>
          </p:cNvCxnSpPr>
          <p:nvPr/>
        </p:nvCxnSpPr>
        <p:spPr>
          <a:xfrm rot="5400000">
            <a:off x="1219200" y="2438400"/>
            <a:ext cx="6096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8" idx="0"/>
          </p:cNvCxnSpPr>
          <p:nvPr/>
        </p:nvCxnSpPr>
        <p:spPr>
          <a:xfrm rot="16200000" flipH="1">
            <a:off x="2362200" y="2362200"/>
            <a:ext cx="5334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91001" y="990600"/>
            <a:ext cx="4800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Task </a:t>
            </a:r>
            <a:r>
              <a:rPr lang="en-US" sz="2400" dirty="0" smtClean="0"/>
              <a:t>constraints – Least Privilege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632579" y="264485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Achieved through </a:t>
            </a:r>
            <a:r>
              <a:rPr lang="en-US" dirty="0" smtClean="0">
                <a:solidFill>
                  <a:srgbClr val="C00000"/>
                </a:solidFill>
              </a:rPr>
              <a:t>task instances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78189" y="3916391"/>
            <a:ext cx="5079482" cy="933410"/>
            <a:chOff x="2362200" y="3274469"/>
            <a:chExt cx="6715267" cy="933410"/>
          </a:xfrm>
        </p:grpSpPr>
        <p:sp>
          <p:nvSpPr>
            <p:cNvPr id="29" name="TextBox 28"/>
            <p:cNvSpPr txBox="1"/>
            <p:nvPr/>
          </p:nvSpPr>
          <p:spPr>
            <a:xfrm>
              <a:off x="2362200" y="3274469"/>
              <a:ext cx="6715267" cy="93341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2806" y="3593068"/>
              <a:ext cx="26678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Alice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19835" y="3593068"/>
              <a:ext cx="323366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Check Patient Josh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52399" y="4922136"/>
            <a:ext cx="661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Access Permissions starts when the instance is initiated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2399" y="5395351"/>
            <a:ext cx="7076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Access Permissions end when the instance is completed or revoked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0" y="5802868"/>
            <a:ext cx="3251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Fine Grained Access Control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581482" y="3219504"/>
            <a:ext cx="2486318" cy="3089816"/>
            <a:chOff x="6505282" y="3202056"/>
            <a:chExt cx="2486318" cy="3089816"/>
          </a:xfrm>
        </p:grpSpPr>
        <p:sp>
          <p:nvSpPr>
            <p:cNvPr id="36" name="Rounded Rectangle 35"/>
            <p:cNvSpPr/>
            <p:nvPr/>
          </p:nvSpPr>
          <p:spPr>
            <a:xfrm>
              <a:off x="7237437" y="3723788"/>
              <a:ext cx="1322412" cy="4948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Initiated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239000" y="4894358"/>
              <a:ext cx="1322412" cy="4948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Active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505282" y="5829744"/>
              <a:ext cx="1294130" cy="46212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Completed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48600" y="5797016"/>
              <a:ext cx="1143000" cy="4948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Revoked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6" idx="2"/>
              <a:endCxn id="37" idx="0"/>
            </p:cNvCxnSpPr>
            <p:nvPr/>
          </p:nvCxnSpPr>
          <p:spPr>
            <a:xfrm>
              <a:off x="7898643" y="4218644"/>
              <a:ext cx="1563" cy="6757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38" idx="0"/>
            </p:cNvCxnSpPr>
            <p:nvPr/>
          </p:nvCxnSpPr>
          <p:spPr>
            <a:xfrm flipH="1">
              <a:off x="7152347" y="5389214"/>
              <a:ext cx="634558" cy="4405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39" idx="0"/>
            </p:cNvCxnSpPr>
            <p:nvPr/>
          </p:nvCxnSpPr>
          <p:spPr>
            <a:xfrm>
              <a:off x="7772400" y="5401458"/>
              <a:ext cx="647700" cy="3955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315200" y="3202056"/>
              <a:ext cx="1182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9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5.18039E-7 L -0.4375 -0.00995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056E-8 L -0.36667 -0.0048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5985E-6 L -0.38889 0.0037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111 L -3.33333E-6 -0.0945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5" grpId="0"/>
      <p:bldP spid="25" grpId="1"/>
      <p:bldP spid="26" grpId="0"/>
      <p:bldP spid="26" grpId="1"/>
      <p:bldP spid="52" grpId="0"/>
      <p:bldP spid="53" grpId="0"/>
      <p:bldP spid="5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752600" y="76200"/>
            <a:ext cx="72390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Workflow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6800" y="1143000"/>
            <a:ext cx="1600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Users</a:t>
            </a:r>
            <a:endParaRPr lang="en-US" sz="1600" b="1" dirty="0"/>
          </a:p>
        </p:txBody>
      </p:sp>
      <p:sp>
        <p:nvSpPr>
          <p:cNvPr id="6" name="Oval 5"/>
          <p:cNvSpPr/>
          <p:nvPr/>
        </p:nvSpPr>
        <p:spPr>
          <a:xfrm>
            <a:off x="876300" y="1981200"/>
            <a:ext cx="1600200" cy="6096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Alice</a:t>
            </a:r>
            <a:endParaRPr lang="en-US" sz="1600" b="1" dirty="0"/>
          </a:p>
        </p:txBody>
      </p:sp>
      <p:sp>
        <p:nvSpPr>
          <p:cNvPr id="7" name="Oval 6"/>
          <p:cNvSpPr/>
          <p:nvPr/>
        </p:nvSpPr>
        <p:spPr>
          <a:xfrm>
            <a:off x="876300" y="2819400"/>
            <a:ext cx="1600200" cy="533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Bob</a:t>
            </a:r>
            <a:endParaRPr lang="en-US" sz="1600" b="1" dirty="0"/>
          </a:p>
        </p:txBody>
      </p:sp>
      <p:cxnSp>
        <p:nvCxnSpPr>
          <p:cNvPr id="12" name="Straight Arrow Connector 11"/>
          <p:cNvCxnSpPr>
            <a:endCxn id="13" idx="2"/>
          </p:cNvCxnSpPr>
          <p:nvPr/>
        </p:nvCxnSpPr>
        <p:spPr>
          <a:xfrm>
            <a:off x="2667000" y="14478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352800" y="1143000"/>
            <a:ext cx="1600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Tasks</a:t>
            </a:r>
            <a:endParaRPr lang="en-US" sz="1600" b="1" dirty="0"/>
          </a:p>
        </p:txBody>
      </p:sp>
      <p:cxnSp>
        <p:nvCxnSpPr>
          <p:cNvPr id="14" name="Straight Arrow Connector 13"/>
          <p:cNvCxnSpPr>
            <a:stCxn id="6" idx="6"/>
          </p:cNvCxnSpPr>
          <p:nvPr/>
        </p:nvCxnSpPr>
        <p:spPr>
          <a:xfrm>
            <a:off x="2476500" y="22860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4200" y="2057400"/>
            <a:ext cx="1905000" cy="33855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Check Patient</a:t>
            </a:r>
            <a:endParaRPr lang="en-US" sz="1600" b="1" dirty="0"/>
          </a:p>
        </p:txBody>
      </p:sp>
      <p:cxnSp>
        <p:nvCxnSpPr>
          <p:cNvPr id="16" name="Straight Arrow Connector 15"/>
          <p:cNvCxnSpPr>
            <a:stCxn id="7" idx="6"/>
            <a:endCxn id="17" idx="1"/>
          </p:cNvCxnSpPr>
          <p:nvPr/>
        </p:nvCxnSpPr>
        <p:spPr>
          <a:xfrm flipV="1">
            <a:off x="2476500" y="3064877"/>
            <a:ext cx="647700" cy="21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24200" y="2895600"/>
            <a:ext cx="1905000" cy="33855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Do Physical Exam </a:t>
            </a:r>
            <a:endParaRPr lang="en-US" sz="1600" b="1" dirty="0"/>
          </a:p>
        </p:txBody>
      </p:sp>
      <p:cxnSp>
        <p:nvCxnSpPr>
          <p:cNvPr id="23" name="Straight Arrow Connector 22"/>
          <p:cNvCxnSpPr>
            <a:stCxn id="13" idx="6"/>
          </p:cNvCxnSpPr>
          <p:nvPr/>
        </p:nvCxnSpPr>
        <p:spPr>
          <a:xfrm>
            <a:off x="4953000" y="14478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638800" y="1066800"/>
            <a:ext cx="2057400" cy="190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Oval 25"/>
          <p:cNvSpPr/>
          <p:nvPr/>
        </p:nvSpPr>
        <p:spPr>
          <a:xfrm>
            <a:off x="5867400" y="2133600"/>
            <a:ext cx="1752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Non-Workflow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5943600" y="1219200"/>
            <a:ext cx="1600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Workflow</a:t>
            </a:r>
            <a:endParaRPr lang="en-US" sz="1600" b="1" dirty="0"/>
          </a:p>
        </p:txBody>
      </p:sp>
      <p:sp>
        <p:nvSpPr>
          <p:cNvPr id="34" name="Flowchart: Connector 33"/>
          <p:cNvSpPr/>
          <p:nvPr/>
        </p:nvSpPr>
        <p:spPr>
          <a:xfrm>
            <a:off x="152400" y="4133671"/>
            <a:ext cx="457200" cy="457200"/>
          </a:xfrm>
          <a:prstGeom prst="flowChartConnector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0" y="45720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Start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38200" y="3905071"/>
            <a:ext cx="1219200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Do Physical Exam (T1)</a:t>
            </a:r>
            <a:endParaRPr lang="en-US" sz="1600" b="1" dirty="0"/>
          </a:p>
        </p:txBody>
      </p:sp>
      <p:cxnSp>
        <p:nvCxnSpPr>
          <p:cNvPr id="37" name="Straight Arrow Connector 36"/>
          <p:cNvCxnSpPr>
            <a:stCxn id="34" idx="6"/>
          </p:cNvCxnSpPr>
          <p:nvPr/>
        </p:nvCxnSpPr>
        <p:spPr>
          <a:xfrm>
            <a:off x="609600" y="4362271"/>
            <a:ext cx="228600" cy="1588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62200" y="3905071"/>
            <a:ext cx="1143000" cy="83099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Check Patient (T2)</a:t>
            </a:r>
            <a:endParaRPr 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810000" y="3905071"/>
            <a:ext cx="1219200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Perform Lab Test (T3)</a:t>
            </a:r>
            <a:endParaRPr 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334000" y="3905071"/>
            <a:ext cx="1143000" cy="83099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View Lab Results (T4)</a:t>
            </a:r>
            <a:endParaRPr lang="en-US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858000" y="3210341"/>
            <a:ext cx="1371600" cy="83099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Write Prescription (T5)</a:t>
            </a:r>
            <a:endParaRPr 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858000" y="4743271"/>
            <a:ext cx="1295400" cy="107721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Refer another specialist (T6)</a:t>
            </a:r>
            <a:endParaRPr lang="en-US" sz="1600" b="1" dirty="0"/>
          </a:p>
        </p:txBody>
      </p:sp>
      <p:sp>
        <p:nvSpPr>
          <p:cNvPr id="50" name="Flowchart: Connector 49"/>
          <p:cNvSpPr/>
          <p:nvPr/>
        </p:nvSpPr>
        <p:spPr>
          <a:xfrm>
            <a:off x="8534400" y="4114800"/>
            <a:ext cx="457200" cy="457200"/>
          </a:xfrm>
          <a:prstGeom prst="flowChartConnector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057400" y="4362271"/>
            <a:ext cx="304800" cy="1588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505200" y="4362271"/>
            <a:ext cx="304800" cy="1588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9200" y="4362271"/>
            <a:ext cx="304800" cy="1588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5" idx="3"/>
            <a:endCxn id="46" idx="1"/>
          </p:cNvCxnSpPr>
          <p:nvPr/>
        </p:nvCxnSpPr>
        <p:spPr>
          <a:xfrm flipV="1">
            <a:off x="6477000" y="3625840"/>
            <a:ext cx="381000" cy="694730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5" idx="3"/>
            <a:endCxn id="47" idx="1"/>
          </p:cNvCxnSpPr>
          <p:nvPr/>
        </p:nvCxnSpPr>
        <p:spPr>
          <a:xfrm>
            <a:off x="6477000" y="4320570"/>
            <a:ext cx="381000" cy="961310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458200" y="4553129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End</a:t>
            </a:r>
            <a:endParaRPr lang="en-US" sz="1600" b="1" dirty="0"/>
          </a:p>
        </p:txBody>
      </p:sp>
      <p:cxnSp>
        <p:nvCxnSpPr>
          <p:cNvPr id="66" name="Straight Arrow Connector 65"/>
          <p:cNvCxnSpPr/>
          <p:nvPr/>
        </p:nvCxnSpPr>
        <p:spPr>
          <a:xfrm rot="16200000" flipH="1">
            <a:off x="8039100" y="3866971"/>
            <a:ext cx="685800" cy="304800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 flipH="1" flipV="1">
            <a:off x="7772400" y="4648200"/>
            <a:ext cx="1143000" cy="381000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381000" y="3429000"/>
            <a:ext cx="3276600" cy="609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Out Patient Workflow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8011" y="5562600"/>
            <a:ext cx="2247900" cy="609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Non-Workflow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33600" y="5562600"/>
            <a:ext cx="1600200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View Current Patient List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614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13" grpId="0" animBg="1"/>
      <p:bldP spid="15" grpId="0" animBg="1"/>
      <p:bldP spid="15" grpId="1" animBg="1"/>
      <p:bldP spid="17" grpId="0" animBg="1"/>
      <p:bldP spid="17" grpId="1" animBg="1"/>
      <p:bldP spid="25" grpId="0" animBg="1"/>
      <p:bldP spid="26" grpId="0" animBg="1"/>
      <p:bldP spid="27" grpId="0" animBg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40" grpId="0" animBg="1"/>
      <p:bldP spid="40" grpId="1" animBg="1"/>
      <p:bldP spid="42" grpId="0" animBg="1"/>
      <p:bldP spid="42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64" grpId="0"/>
      <p:bldP spid="64" grpId="1"/>
      <p:bldP spid="73" grpId="0"/>
      <p:bldP spid="73" grpId="1"/>
      <p:bldP spid="74" grpId="0"/>
      <p:bldP spid="7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Passive and Active Access Control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922" y="3657600"/>
            <a:ext cx="9144000" cy="2733259"/>
            <a:chOff x="0" y="3210341"/>
            <a:chExt cx="9144000" cy="2733259"/>
          </a:xfrm>
        </p:grpSpPr>
        <p:sp>
          <p:nvSpPr>
            <p:cNvPr id="25" name="Flowchart: Connector 24"/>
            <p:cNvSpPr/>
            <p:nvPr/>
          </p:nvSpPr>
          <p:spPr>
            <a:xfrm>
              <a:off x="152400" y="4133671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0" y="4572000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Start</a:t>
              </a:r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82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Do Physical Exam (T1)</a:t>
              </a:r>
              <a:endParaRPr lang="en-US" b="1" dirty="0"/>
            </a:p>
          </p:txBody>
        </p:sp>
        <p:cxnSp>
          <p:nvCxnSpPr>
            <p:cNvPr id="28" name="Straight Arrow Connector 27"/>
            <p:cNvCxnSpPr>
              <a:stCxn id="25" idx="6"/>
            </p:cNvCxnSpPr>
            <p:nvPr/>
          </p:nvCxnSpPr>
          <p:spPr>
            <a:xfrm>
              <a:off x="609600" y="4362271"/>
              <a:ext cx="2286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362200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Check Patient (T2)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100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Perform Lab Test (T3)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43667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View Lab Results (T4)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8000" y="3210341"/>
              <a:ext cx="13716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Write Prescription (T5)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58000" y="4743271"/>
              <a:ext cx="1295400" cy="1200329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Refer another specialist (T6)</a:t>
              </a:r>
              <a:endParaRPr lang="en-US" b="1" dirty="0"/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8534400" y="4114800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0574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505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029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3"/>
              <a:endCxn id="32" idx="1"/>
            </p:cNvCxnSpPr>
            <p:nvPr/>
          </p:nvCxnSpPr>
          <p:spPr>
            <a:xfrm flipV="1">
              <a:off x="6486667" y="3672006"/>
              <a:ext cx="371333" cy="69473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486667" y="4366736"/>
              <a:ext cx="371333" cy="9767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458200" y="455312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End</a:t>
              </a:r>
              <a:endParaRPr lang="en-US" b="1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rot="16200000" flipH="1">
              <a:off x="8039100" y="3866971"/>
              <a:ext cx="685800" cy="3048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7772400" y="4648200"/>
              <a:ext cx="1143000" cy="3810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1000" y="3897868"/>
            <a:ext cx="13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Workflow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39822" y="1757265"/>
            <a:ext cx="1317578" cy="1273380"/>
            <a:chOff x="739822" y="2220152"/>
            <a:chExt cx="1317578" cy="1273380"/>
          </a:xfrm>
        </p:grpSpPr>
        <p:pic>
          <p:nvPicPr>
            <p:cNvPr id="47" name="Picture 4" descr="C:\Documents and Settings\hemaj\Local Settings\Temporary Internet Files\Content.IE5\QAMRBPPQ\MC900447146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4622" y="2220152"/>
              <a:ext cx="838200" cy="980247"/>
            </a:xfrm>
            <a:prstGeom prst="rect">
              <a:avLst/>
            </a:prstGeom>
            <a:noFill/>
          </p:spPr>
        </p:pic>
        <p:sp>
          <p:nvSpPr>
            <p:cNvPr id="43" name="TextBox 42"/>
            <p:cNvSpPr txBox="1"/>
            <p:nvPr/>
          </p:nvSpPr>
          <p:spPr>
            <a:xfrm>
              <a:off x="739822" y="3124200"/>
              <a:ext cx="1317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Physician</a:t>
              </a:r>
              <a:endParaRPr lang="en-US" b="1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641095" y="2737512"/>
            <a:ext cx="1626106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Write Prescription </a:t>
            </a:r>
            <a:endParaRPr lang="en-US" b="1" dirty="0"/>
          </a:p>
        </p:txBody>
      </p:sp>
      <p:cxnSp>
        <p:nvCxnSpPr>
          <p:cNvPr id="52" name="Straight Arrow Connector 51"/>
          <p:cNvCxnSpPr>
            <a:endCxn id="51" idx="1"/>
          </p:cNvCxnSpPr>
          <p:nvPr/>
        </p:nvCxnSpPr>
        <p:spPr>
          <a:xfrm>
            <a:off x="1882822" y="2432713"/>
            <a:ext cx="758273" cy="627965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882822" y="1757266"/>
            <a:ext cx="785569" cy="675448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68391" y="1434100"/>
            <a:ext cx="159881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View Current Patient List </a:t>
            </a:r>
            <a:endParaRPr lang="en-US" b="1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267201" y="3069860"/>
            <a:ext cx="1082721" cy="1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Flowchart: Magnetic Disk 57"/>
          <p:cNvSpPr/>
          <p:nvPr/>
        </p:nvSpPr>
        <p:spPr>
          <a:xfrm>
            <a:off x="5359589" y="2724321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File 2</a:t>
            </a:r>
            <a:endParaRPr lang="en-US" b="1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267201" y="1730221"/>
            <a:ext cx="1082721" cy="1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lowchart: Magnetic Disk 64"/>
          <p:cNvSpPr/>
          <p:nvPr/>
        </p:nvSpPr>
        <p:spPr>
          <a:xfrm>
            <a:off x="5359589" y="1434100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435522" y="1295400"/>
            <a:ext cx="77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Read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92389" y="2661261"/>
            <a:ext cx="77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Write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83086" y="1572600"/>
            <a:ext cx="20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Passive Access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73989" y="2840282"/>
            <a:ext cx="227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Active Access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 animBg="1"/>
      <p:bldP spid="57" grpId="0" animBg="1"/>
      <p:bldP spid="58" grpId="0" animBg="1"/>
      <p:bldP spid="65" grpId="0" animBg="1"/>
      <p:bldP spid="59" grpId="0"/>
      <p:bldP spid="67" grpId="0"/>
      <p:bldP spid="68" grpId="0"/>
      <p:bldP spid="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and Temporal Constraints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Accessed from anywhere and at anytime</a:t>
            </a:r>
          </a:p>
          <a:p>
            <a:pPr lvl="1"/>
            <a:r>
              <a:rPr lang="en-US" dirty="0" smtClean="0"/>
              <a:t>User’s location and time is taken into consideration for granting access to a task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134873" y="2996952"/>
            <a:ext cx="1877287" cy="2386149"/>
            <a:chOff x="2048422" y="2626356"/>
            <a:chExt cx="1877287" cy="2386149"/>
          </a:xfrm>
        </p:grpSpPr>
        <p:sp>
          <p:nvSpPr>
            <p:cNvPr id="5" name="TextBox 4"/>
            <p:cNvSpPr txBox="1"/>
            <p:nvPr/>
          </p:nvSpPr>
          <p:spPr>
            <a:xfrm>
              <a:off x="2058813" y="2626356"/>
              <a:ext cx="1866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Family Practice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048422" y="3241540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</a:t>
              </a:r>
              <a:endParaRPr lang="en-US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163522" y="4402905"/>
              <a:ext cx="1496488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Nurse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66800" y="3429000"/>
            <a:ext cx="3231815" cy="2034289"/>
            <a:chOff x="1904049" y="3528311"/>
            <a:chExt cx="3231815" cy="2034289"/>
          </a:xfrm>
        </p:grpSpPr>
        <p:sp>
          <p:nvSpPr>
            <p:cNvPr id="13" name="Oval 12"/>
            <p:cNvSpPr/>
            <p:nvPr/>
          </p:nvSpPr>
          <p:spPr>
            <a:xfrm>
              <a:off x="1904049" y="3528311"/>
              <a:ext cx="21336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Location Constraint (Reno Office)</a:t>
              </a:r>
              <a:endParaRPr lang="en-US" b="1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904049" y="4694422"/>
              <a:ext cx="1828800" cy="8681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Time Constraint (8 - 5)</a:t>
              </a:r>
              <a:endParaRPr lang="en-US" b="1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4034392" y="3961102"/>
              <a:ext cx="991076" cy="120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6"/>
            </p:cNvCxnSpPr>
            <p:nvPr/>
          </p:nvCxnSpPr>
          <p:spPr>
            <a:xfrm>
              <a:off x="4089675" y="3985511"/>
              <a:ext cx="1040507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732849" y="5127016"/>
              <a:ext cx="1403015" cy="14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4" idx="6"/>
            </p:cNvCxnSpPr>
            <p:nvPr/>
          </p:nvCxnSpPr>
          <p:spPr>
            <a:xfrm flipV="1">
              <a:off x="3732849" y="3985513"/>
              <a:ext cx="1292619" cy="11429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7162800" y="4221736"/>
            <a:ext cx="1219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Tasks</a:t>
            </a:r>
            <a:endParaRPr lang="en-US" b="1" dirty="0"/>
          </a:p>
        </p:txBody>
      </p:sp>
      <p:cxnSp>
        <p:nvCxnSpPr>
          <p:cNvPr id="33" name="Straight Arrow Connector 32"/>
          <p:cNvCxnSpPr>
            <a:endCxn id="32" idx="2"/>
          </p:cNvCxnSpPr>
          <p:nvPr/>
        </p:nvCxnSpPr>
        <p:spPr>
          <a:xfrm>
            <a:off x="5752148" y="3873879"/>
            <a:ext cx="1410652" cy="576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2" idx="2"/>
          </p:cNvCxnSpPr>
          <p:nvPr/>
        </p:nvCxnSpPr>
        <p:spPr>
          <a:xfrm flipV="1">
            <a:off x="5752148" y="4450336"/>
            <a:ext cx="1410652" cy="627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8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Static and Dynamic Separation of Duty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8100" y="1121115"/>
            <a:ext cx="8638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No </a:t>
            </a:r>
            <a:r>
              <a:rPr lang="en-US" sz="2400" dirty="0"/>
              <a:t>single individual </a:t>
            </a:r>
            <a:r>
              <a:rPr lang="en-US" sz="2400" dirty="0" smtClean="0"/>
              <a:t>can execute </a:t>
            </a:r>
            <a:r>
              <a:rPr lang="en-US" sz="2400" dirty="0"/>
              <a:t>all tasks within the </a:t>
            </a:r>
            <a:r>
              <a:rPr lang="en-US" sz="2400" dirty="0" smtClean="0"/>
              <a:t>workflow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4169" y="1601390"/>
            <a:ext cx="9034331" cy="1193668"/>
            <a:chOff x="57353" y="3905071"/>
            <a:chExt cx="9086647" cy="1207532"/>
          </a:xfrm>
        </p:grpSpPr>
        <p:sp>
          <p:nvSpPr>
            <p:cNvPr id="6" name="Flowchart: Connector 5"/>
            <p:cNvSpPr/>
            <p:nvPr/>
          </p:nvSpPr>
          <p:spPr>
            <a:xfrm>
              <a:off x="152400" y="4133671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Do Physical Exam (T1)</a:t>
              </a:r>
              <a:endParaRPr lang="en-US" b="1" dirty="0"/>
            </a:p>
          </p:txBody>
        </p:sp>
        <p:cxnSp>
          <p:nvCxnSpPr>
            <p:cNvPr id="8" name="Straight Arrow Connector 7"/>
            <p:cNvCxnSpPr>
              <a:stCxn id="6" idx="6"/>
            </p:cNvCxnSpPr>
            <p:nvPr/>
          </p:nvCxnSpPr>
          <p:spPr>
            <a:xfrm>
              <a:off x="609600" y="4362271"/>
              <a:ext cx="2286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62200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Check Patient (T2)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Perform Lab Test (T3)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4000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View Lab Results (T4)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91173" y="3905799"/>
              <a:ext cx="13716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Write Prescription (T5)</a:t>
              </a:r>
              <a:endParaRPr lang="en-US" b="1" dirty="0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8534400" y="4114800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574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505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029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3"/>
              <a:endCxn id="12" idx="1"/>
            </p:cNvCxnSpPr>
            <p:nvPr/>
          </p:nvCxnSpPr>
          <p:spPr>
            <a:xfrm>
              <a:off x="6477000" y="4366736"/>
              <a:ext cx="414174" cy="72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458200" y="455312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End</a:t>
              </a:r>
              <a:endParaRPr lang="en-US" b="1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8262775" y="4362271"/>
              <a:ext cx="271624" cy="5196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7353" y="4743271"/>
              <a:ext cx="647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Start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83687" y="3733800"/>
            <a:ext cx="4760663" cy="933410"/>
            <a:chOff x="2362200" y="3274469"/>
            <a:chExt cx="6715267" cy="933410"/>
          </a:xfrm>
        </p:grpSpPr>
        <p:sp>
          <p:nvSpPr>
            <p:cNvPr id="26" name="TextBox 25"/>
            <p:cNvSpPr txBox="1"/>
            <p:nvPr/>
          </p:nvSpPr>
          <p:spPr>
            <a:xfrm>
              <a:off x="2362200" y="3274469"/>
              <a:ext cx="6715267" cy="93341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4738" y="3593068"/>
              <a:ext cx="273596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Alice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36707" y="3593068"/>
              <a:ext cx="301679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Check Patient Josh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55576" y="4015839"/>
            <a:ext cx="224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Task Instance 1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297752" y="4953000"/>
            <a:ext cx="44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Protects </a:t>
            </a:r>
            <a:r>
              <a:rPr lang="en-US" dirty="0"/>
              <a:t>against fraudulent activities of users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7752" y="5452938"/>
            <a:ext cx="8739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Static SOD </a:t>
            </a:r>
            <a:r>
              <a:rPr lang="en-US" dirty="0"/>
              <a:t>- Defining the tasks in workflow or non workflow govern the administration or design-time associations between users and permissions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Dynamic SOD </a:t>
            </a:r>
            <a:r>
              <a:rPr lang="en-US" dirty="0"/>
              <a:t>- permissions or task instances are granted at run-time.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838366" y="2514118"/>
            <a:ext cx="6834228" cy="914882"/>
            <a:chOff x="838366" y="2379138"/>
            <a:chExt cx="6834228" cy="914882"/>
          </a:xfrm>
        </p:grpSpPr>
        <p:sp>
          <p:nvSpPr>
            <p:cNvPr id="38" name="Oval 37"/>
            <p:cNvSpPr/>
            <p:nvPr/>
          </p:nvSpPr>
          <p:spPr>
            <a:xfrm>
              <a:off x="838366" y="2660078"/>
              <a:ext cx="1496488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Nurse</a:t>
              </a:r>
              <a:endParaRPr lang="en-US" b="1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2362200" y="2660078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</a:t>
              </a:r>
              <a:endParaRPr lang="en-US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923928" y="2660078"/>
              <a:ext cx="1724807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Technician</a:t>
              </a:r>
              <a:endParaRPr lang="en-US" b="1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5823038" y="2684420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stCxn id="7" idx="2"/>
              <a:endCxn id="38" idx="0"/>
            </p:cNvCxnSpPr>
            <p:nvPr/>
          </p:nvCxnSpPr>
          <p:spPr>
            <a:xfrm flipH="1">
              <a:off x="1586610" y="2451147"/>
              <a:ext cx="1" cy="208931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3092127" y="2391069"/>
              <a:ext cx="1" cy="280939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669873" y="2391069"/>
              <a:ext cx="1" cy="280939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41" idx="0"/>
            </p:cNvCxnSpPr>
            <p:nvPr/>
          </p:nvCxnSpPr>
          <p:spPr>
            <a:xfrm>
              <a:off x="6018647" y="2379859"/>
              <a:ext cx="598239" cy="304561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1" idx="0"/>
            </p:cNvCxnSpPr>
            <p:nvPr/>
          </p:nvCxnSpPr>
          <p:spPr>
            <a:xfrm flipH="1">
              <a:off x="6616886" y="2379138"/>
              <a:ext cx="1055708" cy="305282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0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1" grpId="0"/>
      <p:bldP spid="32" grpId="0"/>
      <p:bldP spid="3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Delegation of Tasks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5536" y="1093051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nitially </a:t>
            </a:r>
            <a:r>
              <a:rPr lang="en-US" sz="2000" dirty="0"/>
              <a:t>assigned user is not available to complete the task</a:t>
            </a:r>
          </a:p>
        </p:txBody>
      </p:sp>
      <p:sp>
        <p:nvSpPr>
          <p:cNvPr id="5" name="Rectangle 4"/>
          <p:cNvSpPr/>
          <p:nvPr/>
        </p:nvSpPr>
        <p:spPr>
          <a:xfrm>
            <a:off x="376449" y="1511134"/>
            <a:ext cx="8767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Supervisor can delegate task to another </a:t>
            </a:r>
            <a:r>
              <a:rPr lang="en-US" sz="2000" dirty="0" smtClean="0"/>
              <a:t>junior user </a:t>
            </a:r>
            <a:r>
              <a:rPr lang="en-US" sz="2000" dirty="0"/>
              <a:t>in the </a:t>
            </a:r>
            <a:r>
              <a:rPr lang="en-US" sz="2000" dirty="0">
                <a:solidFill>
                  <a:srgbClr val="C00000"/>
                </a:solidFill>
              </a:rPr>
              <a:t>same hierarchy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936938"/>
            <a:ext cx="647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Access </a:t>
            </a:r>
            <a:r>
              <a:rPr lang="en-US" sz="2000" dirty="0"/>
              <a:t>rights </a:t>
            </a:r>
            <a:r>
              <a:rPr lang="en-US" sz="2000" dirty="0" smtClean="0"/>
              <a:t>revoked </a:t>
            </a:r>
            <a:r>
              <a:rPr lang="en-US" sz="2000" dirty="0"/>
              <a:t>once the task is </a:t>
            </a:r>
            <a:r>
              <a:rPr lang="en-US" sz="2000" dirty="0" smtClean="0"/>
              <a:t>completed</a:t>
            </a:r>
            <a:endParaRPr lang="en-US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79512" y="4019590"/>
            <a:ext cx="8507288" cy="933410"/>
            <a:chOff x="32228" y="2590800"/>
            <a:chExt cx="8507288" cy="933410"/>
          </a:xfrm>
        </p:grpSpPr>
        <p:grpSp>
          <p:nvGrpSpPr>
            <p:cNvPr id="14" name="Group 13"/>
            <p:cNvGrpSpPr/>
            <p:nvPr/>
          </p:nvGrpSpPr>
          <p:grpSpPr>
            <a:xfrm>
              <a:off x="1824249" y="2590800"/>
              <a:ext cx="6715267" cy="933410"/>
              <a:chOff x="2362200" y="3274469"/>
              <a:chExt cx="6715267" cy="93341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362200" y="3274469"/>
                <a:ext cx="6715267" cy="93341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62467" y="3593068"/>
                <a:ext cx="243823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</a:rPr>
                  <a:t>Alice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42787" y="3593068"/>
                <a:ext cx="291071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</a:rPr>
                  <a:t>Check Patient Josh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2228" y="2831068"/>
              <a:ext cx="179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Task Instance </a:t>
              </a:r>
              <a:endParaRPr lang="en-US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036625" y="2010625"/>
            <a:ext cx="3783847" cy="1850423"/>
            <a:chOff x="2200133" y="2228910"/>
            <a:chExt cx="3783847" cy="1650368"/>
          </a:xfrm>
        </p:grpSpPr>
        <p:sp>
          <p:nvSpPr>
            <p:cNvPr id="22" name="Oval 21"/>
            <p:cNvSpPr/>
            <p:nvPr/>
          </p:nvSpPr>
          <p:spPr>
            <a:xfrm>
              <a:off x="2200133" y="3269678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 (Alice)</a:t>
              </a:r>
              <a:endParaRPr lang="en-US" b="1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396285" y="3269678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 (Bob)</a:t>
              </a:r>
              <a:endParaRPr lang="en-US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352800" y="2228910"/>
              <a:ext cx="1676400" cy="74289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Senior Physician (Jan)</a:t>
              </a:r>
              <a:endParaRPr lang="en-US" b="1" dirty="0"/>
            </a:p>
          </p:txBody>
        </p:sp>
        <p:cxnSp>
          <p:nvCxnSpPr>
            <p:cNvPr id="31" name="Straight Arrow Connector 30"/>
            <p:cNvCxnSpPr>
              <a:stCxn id="24" idx="4"/>
              <a:endCxn id="23" idx="0"/>
            </p:cNvCxnSpPr>
            <p:nvPr/>
          </p:nvCxnSpPr>
          <p:spPr>
            <a:xfrm>
              <a:off x="4191000" y="2971800"/>
              <a:ext cx="999133" cy="2978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9512" y="5314990"/>
            <a:ext cx="8507288" cy="933410"/>
            <a:chOff x="32228" y="2590800"/>
            <a:chExt cx="8507288" cy="933410"/>
          </a:xfrm>
        </p:grpSpPr>
        <p:grpSp>
          <p:nvGrpSpPr>
            <p:cNvPr id="35" name="Group 34"/>
            <p:cNvGrpSpPr/>
            <p:nvPr/>
          </p:nvGrpSpPr>
          <p:grpSpPr>
            <a:xfrm>
              <a:off x="1824249" y="2590800"/>
              <a:ext cx="6715267" cy="933410"/>
              <a:chOff x="2362200" y="3274469"/>
              <a:chExt cx="6715267" cy="933410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2362200" y="3274469"/>
                <a:ext cx="6715267" cy="93341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2467" y="3593068"/>
                <a:ext cx="243823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</a:rPr>
                  <a:t>Bob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042787" y="3593068"/>
                <a:ext cx="291071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</a:rPr>
                  <a:t>Check Patient Josh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2228" y="2831068"/>
              <a:ext cx="179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Task Instance </a:t>
              </a:r>
              <a:endParaRPr lang="en-US" b="1" dirty="0"/>
            </a:p>
          </p:txBody>
        </p:sp>
      </p:grpSp>
      <p:cxnSp>
        <p:nvCxnSpPr>
          <p:cNvPr id="50" name="Straight Arrow Connector 49"/>
          <p:cNvCxnSpPr>
            <a:endCxn id="39" idx="0"/>
          </p:cNvCxnSpPr>
          <p:nvPr/>
        </p:nvCxnSpPr>
        <p:spPr>
          <a:xfrm>
            <a:off x="3990917" y="4707521"/>
            <a:ext cx="0" cy="9260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876799" y="4945658"/>
            <a:ext cx="36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Jan can delegate task to Bob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820805" y="2822052"/>
            <a:ext cx="1197020" cy="333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Tasks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47800" y="990600"/>
          <a:ext cx="7086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362200"/>
                <a:gridCol w="2362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Non-Inheritable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Inheritable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Passive Access Control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Supervision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Active Access control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Workflow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Approval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BBC67E-F789-4CAB-9982-131E37089C6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55536" y="5733256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Class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Private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580526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Class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Supervision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922" y="4021961"/>
            <a:ext cx="9144000" cy="2733259"/>
            <a:chOff x="0" y="3210341"/>
            <a:chExt cx="9144000" cy="2733259"/>
          </a:xfrm>
        </p:grpSpPr>
        <p:sp>
          <p:nvSpPr>
            <p:cNvPr id="12" name="Flowchart: Connector 11"/>
            <p:cNvSpPr/>
            <p:nvPr/>
          </p:nvSpPr>
          <p:spPr>
            <a:xfrm>
              <a:off x="152400" y="4133671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4572000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Start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82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Do Physical Exam (T1)</a:t>
              </a:r>
              <a:endParaRPr lang="en-US" b="1" dirty="0"/>
            </a:p>
          </p:txBody>
        </p:sp>
        <p:cxnSp>
          <p:nvCxnSpPr>
            <p:cNvPr id="16" name="Straight Arrow Connector 15"/>
            <p:cNvCxnSpPr>
              <a:stCxn id="12" idx="6"/>
            </p:cNvCxnSpPr>
            <p:nvPr/>
          </p:nvCxnSpPr>
          <p:spPr>
            <a:xfrm>
              <a:off x="609600" y="4362271"/>
              <a:ext cx="2286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362200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Check Patient (T2)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0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Perform Lab Test (T3)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3667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View Lab Results (T4)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0" y="3210341"/>
              <a:ext cx="13716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Write Prescription (T5)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58000" y="4743271"/>
              <a:ext cx="1295400" cy="1200329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Refer another specialist (T6)</a:t>
              </a:r>
              <a:endParaRPr lang="en-US" b="1" dirty="0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8534400" y="4114800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20574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505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029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3"/>
              <a:endCxn id="20" idx="1"/>
            </p:cNvCxnSpPr>
            <p:nvPr/>
          </p:nvCxnSpPr>
          <p:spPr>
            <a:xfrm flipV="1">
              <a:off x="6486667" y="3672006"/>
              <a:ext cx="371333" cy="69473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3"/>
              <a:endCxn id="21" idx="1"/>
            </p:cNvCxnSpPr>
            <p:nvPr/>
          </p:nvCxnSpPr>
          <p:spPr>
            <a:xfrm>
              <a:off x="6486667" y="4366736"/>
              <a:ext cx="371333" cy="9767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458200" y="455312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End</a:t>
              </a:r>
              <a:endParaRPr lang="en-US" b="1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16200000" flipH="1">
              <a:off x="8039100" y="3866971"/>
              <a:ext cx="685800" cy="3048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772400" y="4648200"/>
              <a:ext cx="1143000" cy="3810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287243" y="2533596"/>
            <a:ext cx="159881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View Current Patient List 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57200" y="2069068"/>
            <a:ext cx="19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Family Practice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949622" y="2533595"/>
            <a:ext cx="1587695" cy="6834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Physician (Alice)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460165" y="2458872"/>
            <a:ext cx="1676400" cy="8329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Senior Physician (Jan)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171700" y="2875344"/>
            <a:ext cx="777922" cy="1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559494" y="2869338"/>
            <a:ext cx="777922" cy="1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5" idx="0"/>
          </p:cNvCxnSpPr>
          <p:nvPr/>
        </p:nvCxnSpPr>
        <p:spPr>
          <a:xfrm flipH="1">
            <a:off x="3741027" y="3168259"/>
            <a:ext cx="2408301" cy="1175141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27060" y="4343400"/>
            <a:ext cx="12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Workflow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648200" y="3454163"/>
            <a:ext cx="549322" cy="626667"/>
            <a:chOff x="8001000" y="2879678"/>
            <a:chExt cx="549322" cy="626667"/>
          </a:xfrm>
        </p:grpSpPr>
        <p:sp>
          <p:nvSpPr>
            <p:cNvPr id="63" name="Oval 62"/>
            <p:cNvSpPr/>
            <p:nvPr/>
          </p:nvSpPr>
          <p:spPr>
            <a:xfrm>
              <a:off x="8001000" y="2879678"/>
              <a:ext cx="549322" cy="626667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stCxn id="63" idx="1"/>
              <a:endCxn id="63" idx="5"/>
            </p:cNvCxnSpPr>
            <p:nvPr/>
          </p:nvCxnSpPr>
          <p:spPr>
            <a:xfrm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3" idx="7"/>
              <a:endCxn id="63" idx="3"/>
            </p:cNvCxnSpPr>
            <p:nvPr/>
          </p:nvCxnSpPr>
          <p:spPr>
            <a:xfrm flipH="1"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7" name="Arc 66"/>
          <p:cNvSpPr/>
          <p:nvPr/>
        </p:nvSpPr>
        <p:spPr>
          <a:xfrm flipV="1">
            <a:off x="1298364" y="2778666"/>
            <a:ext cx="2527558" cy="900551"/>
          </a:xfrm>
          <a:prstGeom prst="arc">
            <a:avLst>
              <a:gd name="adj1" fmla="val 10985443"/>
              <a:gd name="adj2" fmla="val 168095"/>
            </a:avLst>
          </a:prstGeom>
          <a:noFill/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2206387" y="3362390"/>
            <a:ext cx="549322" cy="626667"/>
            <a:chOff x="8001000" y="2879678"/>
            <a:chExt cx="549322" cy="626667"/>
          </a:xfrm>
        </p:grpSpPr>
        <p:sp>
          <p:nvSpPr>
            <p:cNvPr id="82" name="Oval 81"/>
            <p:cNvSpPr/>
            <p:nvPr/>
          </p:nvSpPr>
          <p:spPr>
            <a:xfrm>
              <a:off x="8001000" y="2879678"/>
              <a:ext cx="549322" cy="626667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2" idx="1"/>
              <a:endCxn id="82" idx="5"/>
            </p:cNvCxnSpPr>
            <p:nvPr/>
          </p:nvCxnSpPr>
          <p:spPr>
            <a:xfrm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2" idx="7"/>
              <a:endCxn id="82" idx="3"/>
            </p:cNvCxnSpPr>
            <p:nvPr/>
          </p:nvCxnSpPr>
          <p:spPr>
            <a:xfrm flipH="1"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7088188" y="2521928"/>
            <a:ext cx="159881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Diagnosis Details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0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-0.20191 -0.00509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4" grpId="0"/>
      <p:bldP spid="31" grpId="0" animBg="1"/>
      <p:bldP spid="31" grpId="1" animBg="1"/>
      <p:bldP spid="32" grpId="0"/>
      <p:bldP spid="32" grpId="1"/>
      <p:bldP spid="32" grpId="2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45" grpId="0"/>
      <p:bldP spid="45" grpId="1"/>
      <p:bldP spid="45" grpId="2"/>
      <p:bldP spid="67" grpId="0" animBg="1"/>
      <p:bldP spid="67" grpId="1" animBg="1"/>
      <p:bldP spid="67" grpId="2" animBg="1"/>
      <p:bldP spid="43" grpId="0" animBg="1"/>
      <p:bldP spid="4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074640"/>
              </p:ext>
            </p:extLst>
          </p:nvPr>
        </p:nvGraphicFramePr>
        <p:xfrm>
          <a:off x="4110674" y="5949280"/>
          <a:ext cx="503332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310"/>
                <a:gridCol w="1596008"/>
                <a:gridCol w="1596008"/>
              </a:tblGrid>
              <a:tr h="250827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Non-Inheritable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Inheritable</a:t>
                      </a:r>
                      <a:endParaRPr lang="en-US" sz="1400" dirty="0"/>
                    </a:p>
                  </a:txBody>
                  <a:tcPr/>
                </a:tc>
              </a:tr>
              <a:tr h="250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Passive Access Control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Private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Supervision</a:t>
                      </a:r>
                      <a:endParaRPr lang="en-US" sz="1400" b="1" dirty="0"/>
                    </a:p>
                  </a:txBody>
                  <a:tcPr/>
                </a:tc>
              </a:tr>
              <a:tr h="250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Active Access control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Workflow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Approval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66250" y="1002268"/>
            <a:ext cx="164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Class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Workflow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640" y="1307068"/>
            <a:ext cx="157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Class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Approval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Tasks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2667000"/>
            <a:ext cx="9144000" cy="2733259"/>
            <a:chOff x="0" y="3210341"/>
            <a:chExt cx="9144000" cy="2733259"/>
          </a:xfrm>
        </p:grpSpPr>
        <p:sp>
          <p:nvSpPr>
            <p:cNvPr id="12" name="Flowchart: Connector 11"/>
            <p:cNvSpPr/>
            <p:nvPr/>
          </p:nvSpPr>
          <p:spPr>
            <a:xfrm>
              <a:off x="152400" y="4133671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45720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Start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Do Physical Exam (T1)</a:t>
              </a:r>
              <a:endParaRPr lang="en-US" b="1" dirty="0"/>
            </a:p>
          </p:txBody>
        </p:sp>
        <p:cxnSp>
          <p:nvCxnSpPr>
            <p:cNvPr id="15" name="Straight Arrow Connector 14"/>
            <p:cNvCxnSpPr>
              <a:stCxn id="12" idx="6"/>
            </p:cNvCxnSpPr>
            <p:nvPr/>
          </p:nvCxnSpPr>
          <p:spPr>
            <a:xfrm>
              <a:off x="609600" y="4362271"/>
              <a:ext cx="2286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362200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Check Patient (T2)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0000" y="3905071"/>
              <a:ext cx="12192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Perform Lab Test (T3)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3667" y="3905071"/>
              <a:ext cx="11430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View Lab Results (T4)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0" y="3210341"/>
              <a:ext cx="1371600" cy="923330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Write Prescription (T5)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0" y="4743271"/>
              <a:ext cx="1295400" cy="1200329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Refer another specialist (T6)</a:t>
              </a:r>
              <a:endParaRPr lang="en-US" b="1" dirty="0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8534400" y="4114800"/>
              <a:ext cx="457200" cy="4572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0574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505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029200" y="4362271"/>
              <a:ext cx="304800" cy="1588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8" idx="3"/>
              <a:endCxn id="19" idx="1"/>
            </p:cNvCxnSpPr>
            <p:nvPr/>
          </p:nvCxnSpPr>
          <p:spPr>
            <a:xfrm flipV="1">
              <a:off x="6486667" y="3672006"/>
              <a:ext cx="371333" cy="69473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8" idx="3"/>
              <a:endCxn id="20" idx="1"/>
            </p:cNvCxnSpPr>
            <p:nvPr/>
          </p:nvCxnSpPr>
          <p:spPr>
            <a:xfrm>
              <a:off x="6486667" y="4366736"/>
              <a:ext cx="371333" cy="9767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458200" y="455312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End</a:t>
              </a:r>
              <a:endParaRPr lang="en-US" b="1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H="1">
              <a:off x="8039100" y="3866971"/>
              <a:ext cx="685800" cy="3048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7772400" y="4648200"/>
              <a:ext cx="1143000" cy="381000"/>
            </a:xfrm>
            <a:prstGeom prst="straightConnector1">
              <a:avLst/>
            </a:prstGeom>
            <a:ln>
              <a:solidFill>
                <a:schemeClr val="accent1">
                  <a:shade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244459" y="2885364"/>
            <a:ext cx="12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Workflow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0227" y="1905000"/>
            <a:ext cx="159881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Check Patient</a:t>
            </a:r>
            <a:endParaRPr lang="en-US" b="1" dirty="0"/>
          </a:p>
        </p:txBody>
      </p:sp>
      <p:cxnSp>
        <p:nvCxnSpPr>
          <p:cNvPr id="32" name="Straight Arrow Connector 31"/>
          <p:cNvCxnSpPr>
            <a:endCxn id="30" idx="3"/>
          </p:cNvCxnSpPr>
          <p:nvPr/>
        </p:nvCxnSpPr>
        <p:spPr>
          <a:xfrm flipH="1">
            <a:off x="4472393" y="2264096"/>
            <a:ext cx="2412903" cy="805934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5718" y="1295400"/>
            <a:ext cx="18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Family Practice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025822" y="1756381"/>
            <a:ext cx="1587695" cy="6834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Physician (Alice)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536365" y="1681658"/>
            <a:ext cx="1676400" cy="8329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Senior Physician (Jan)</a:t>
            </a:r>
            <a:endParaRPr lang="en-US" b="1" dirty="0"/>
          </a:p>
        </p:txBody>
      </p:sp>
      <p:cxnSp>
        <p:nvCxnSpPr>
          <p:cNvPr id="36" name="Straight Arrow Connector 35"/>
          <p:cNvCxnSpPr>
            <a:endCxn id="34" idx="2"/>
          </p:cNvCxnSpPr>
          <p:nvPr/>
        </p:nvCxnSpPr>
        <p:spPr>
          <a:xfrm flipV="1">
            <a:off x="2247900" y="2098129"/>
            <a:ext cx="777922" cy="3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6"/>
          </p:cNvCxnSpPr>
          <p:nvPr/>
        </p:nvCxnSpPr>
        <p:spPr>
          <a:xfrm>
            <a:off x="4613517" y="2098129"/>
            <a:ext cx="1536710" cy="27013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flipV="1">
            <a:off x="1303572" y="1989600"/>
            <a:ext cx="2527558" cy="900551"/>
          </a:xfrm>
          <a:prstGeom prst="arc">
            <a:avLst>
              <a:gd name="adj1" fmla="val 10985443"/>
              <a:gd name="adj2" fmla="val 168095"/>
            </a:avLst>
          </a:prstGeom>
          <a:noFill/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374142" y="2576817"/>
            <a:ext cx="549322" cy="626667"/>
            <a:chOff x="8001000" y="2879678"/>
            <a:chExt cx="549322" cy="626667"/>
          </a:xfrm>
        </p:grpSpPr>
        <p:sp>
          <p:nvSpPr>
            <p:cNvPr id="51" name="Oval 50"/>
            <p:cNvSpPr/>
            <p:nvPr/>
          </p:nvSpPr>
          <p:spPr>
            <a:xfrm>
              <a:off x="8001000" y="2879678"/>
              <a:ext cx="549322" cy="626667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51" idx="1"/>
              <a:endCxn id="51" idx="5"/>
            </p:cNvCxnSpPr>
            <p:nvPr/>
          </p:nvCxnSpPr>
          <p:spPr>
            <a:xfrm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51" idx="3"/>
            </p:cNvCxnSpPr>
            <p:nvPr/>
          </p:nvCxnSpPr>
          <p:spPr>
            <a:xfrm flipH="1">
              <a:off x="8081446" y="2971451"/>
              <a:ext cx="388430" cy="44312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723900" y="4437112"/>
            <a:ext cx="3783847" cy="1850423"/>
            <a:chOff x="2200133" y="2228910"/>
            <a:chExt cx="3783847" cy="1650368"/>
          </a:xfrm>
        </p:grpSpPr>
        <p:sp>
          <p:nvSpPr>
            <p:cNvPr id="75" name="Oval 74"/>
            <p:cNvSpPr/>
            <p:nvPr/>
          </p:nvSpPr>
          <p:spPr>
            <a:xfrm>
              <a:off x="2200133" y="3269678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 (Alice)</a:t>
              </a:r>
              <a:endParaRPr lang="en-US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4396285" y="3269678"/>
              <a:ext cx="1587695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Physician (Bob)</a:t>
              </a:r>
              <a:endParaRPr lang="en-US" b="1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3352800" y="2228910"/>
              <a:ext cx="1676400" cy="74289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Senior Physician (Jan)</a:t>
              </a:r>
              <a:endParaRPr lang="en-US" b="1" dirty="0"/>
            </a:p>
          </p:txBody>
        </p:sp>
        <p:cxnSp>
          <p:nvCxnSpPr>
            <p:cNvPr id="78" name="Straight Arrow Connector 77"/>
            <p:cNvCxnSpPr>
              <a:stCxn id="77" idx="4"/>
              <a:endCxn id="76" idx="0"/>
            </p:cNvCxnSpPr>
            <p:nvPr/>
          </p:nvCxnSpPr>
          <p:spPr>
            <a:xfrm>
              <a:off x="4191000" y="2971800"/>
              <a:ext cx="999133" cy="2978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/>
          <p:cNvCxnSpPr/>
          <p:nvPr/>
        </p:nvCxnSpPr>
        <p:spPr>
          <a:xfrm flipH="1">
            <a:off x="1458890" y="5267749"/>
            <a:ext cx="1197020" cy="333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733800" y="5016005"/>
            <a:ext cx="206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Same Hierarchy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30" grpId="0"/>
      <p:bldP spid="30" grpId="1"/>
      <p:bldP spid="30" grpId="2"/>
      <p:bldP spid="31" grpId="0" animBg="1"/>
      <p:bldP spid="31" grpId="1" animBg="1"/>
      <p:bldP spid="31" grpId="2" animBg="1"/>
      <p:bldP spid="33" grpId="0"/>
      <p:bldP spid="33" grpId="1"/>
      <p:bldP spid="33" grpId="2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46" grpId="0" animBg="1"/>
      <p:bldP spid="46" grpId="1" animBg="1"/>
      <p:bldP spid="46" grpId="2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Access Control Requirements</a:t>
            </a:r>
            <a:endParaRPr lang="en-US" dirty="0"/>
          </a:p>
        </p:txBody>
      </p:sp>
      <p:sp>
        <p:nvSpPr>
          <p:cNvPr id="22118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input</a:t>
            </a:r>
          </a:p>
          <a:p>
            <a:r>
              <a:rPr lang="en-US" dirty="0" smtClean="0"/>
              <a:t>support for fine and coarse specifications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separation of duty</a:t>
            </a:r>
          </a:p>
          <a:p>
            <a:r>
              <a:rPr lang="en-US" dirty="0" smtClean="0"/>
              <a:t>open and closed policies</a:t>
            </a:r>
          </a:p>
          <a:p>
            <a:r>
              <a:rPr lang="en-US" dirty="0" smtClean="0"/>
              <a:t>policy combinations and conflict resolution</a:t>
            </a:r>
          </a:p>
          <a:p>
            <a:r>
              <a:rPr lang="en-US" dirty="0" smtClean="0"/>
              <a:t>administrative policies</a:t>
            </a:r>
          </a:p>
          <a:p>
            <a:r>
              <a:rPr lang="en-US" dirty="0" smtClean="0"/>
              <a:t>dual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Based Access Control</a:t>
            </a:r>
            <a:endParaRPr lang="en-US" dirty="0" smtClean="0"/>
          </a:p>
        </p:txBody>
      </p:sp>
      <p:sp>
        <p:nvSpPr>
          <p:cNvPr id="3" name="Freeform 2"/>
          <p:cNvSpPr/>
          <p:nvPr/>
        </p:nvSpPr>
        <p:spPr>
          <a:xfrm>
            <a:off x="460226" y="1353686"/>
            <a:ext cx="2885182" cy="1026000"/>
          </a:xfrm>
          <a:custGeom>
            <a:avLst/>
            <a:gdLst>
              <a:gd name="connsiteX0" fmla="*/ 0 w 2885182"/>
              <a:gd name="connsiteY0" fmla="*/ 0 h 1026000"/>
              <a:gd name="connsiteX1" fmla="*/ 2372182 w 2885182"/>
              <a:gd name="connsiteY1" fmla="*/ 0 h 1026000"/>
              <a:gd name="connsiteX2" fmla="*/ 2885182 w 2885182"/>
              <a:gd name="connsiteY2" fmla="*/ 513000 h 1026000"/>
              <a:gd name="connsiteX3" fmla="*/ 2372182 w 2885182"/>
              <a:gd name="connsiteY3" fmla="*/ 1026000 h 1026000"/>
              <a:gd name="connsiteX4" fmla="*/ 0 w 2885182"/>
              <a:gd name="connsiteY4" fmla="*/ 1026000 h 1026000"/>
              <a:gd name="connsiteX5" fmla="*/ 513000 w 2885182"/>
              <a:gd name="connsiteY5" fmla="*/ 513000 h 1026000"/>
              <a:gd name="connsiteX6" fmla="*/ 0 w 2885182"/>
              <a:gd name="connsiteY6" fmla="*/ 0 h 10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026000">
                <a:moveTo>
                  <a:pt x="0" y="0"/>
                </a:moveTo>
                <a:lnTo>
                  <a:pt x="2372182" y="0"/>
                </a:lnTo>
                <a:lnTo>
                  <a:pt x="2885182" y="513000"/>
                </a:lnTo>
                <a:lnTo>
                  <a:pt x="2372182" y="1026000"/>
                </a:lnTo>
                <a:lnTo>
                  <a:pt x="0" y="1026000"/>
                </a:lnTo>
                <a:lnTo>
                  <a:pt x="513000" y="513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012" tIns="32004" rIns="545004" bIns="32004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Subject attributes</a:t>
            </a:r>
            <a:endParaRPr lang="en-US" sz="2400" kern="1200" dirty="0">
              <a:solidFill>
                <a:srgbClr val="0E0A99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60226" y="2507936"/>
            <a:ext cx="2308145" cy="3559939"/>
          </a:xfrm>
          <a:custGeom>
            <a:avLst/>
            <a:gdLst>
              <a:gd name="connsiteX0" fmla="*/ 0 w 2308145"/>
              <a:gd name="connsiteY0" fmla="*/ 0 h 3559939"/>
              <a:gd name="connsiteX1" fmla="*/ 2308145 w 2308145"/>
              <a:gd name="connsiteY1" fmla="*/ 0 h 3559939"/>
              <a:gd name="connsiteX2" fmla="*/ 2308145 w 2308145"/>
              <a:gd name="connsiteY2" fmla="*/ 3559939 h 3559939"/>
              <a:gd name="connsiteX3" fmla="*/ 0 w 2308145"/>
              <a:gd name="connsiteY3" fmla="*/ 3559939 h 3559939"/>
              <a:gd name="connsiteX4" fmla="*/ 0 w 2308145"/>
              <a:gd name="connsiteY4" fmla="*/ 0 h 35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3559939">
                <a:moveTo>
                  <a:pt x="0" y="0"/>
                </a:moveTo>
                <a:lnTo>
                  <a:pt x="2308145" y="0"/>
                </a:lnTo>
                <a:lnTo>
                  <a:pt x="2308145" y="3559939"/>
                </a:lnTo>
                <a:lnTo>
                  <a:pt x="0" y="35599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ts val="1524"/>
              </a:spcAft>
              <a:buChar char="••"/>
            </a:pPr>
            <a:r>
              <a:rPr lang="en-US" sz="1900" kern="1200" dirty="0" smtClean="0">
                <a:latin typeface="+mj-lt"/>
              </a:rPr>
              <a:t>A subject is an active entity that causes information to flow among objects or changes the system state</a:t>
            </a:r>
            <a:endParaRPr lang="en-US" sz="1900" kern="1200" dirty="0">
              <a:latin typeface="+mj-lt"/>
            </a:endParaRP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ts val="1524"/>
              </a:spcAft>
              <a:buChar char="••"/>
            </a:pPr>
            <a:r>
              <a:rPr lang="en-US" sz="1900" kern="1200" dirty="0" smtClean="0">
                <a:latin typeface="+mj-lt"/>
              </a:rPr>
              <a:t>Attributes define the identity and characteristics of the subject</a:t>
            </a:r>
            <a:endParaRPr lang="en-US" sz="1900" kern="1200" dirty="0">
              <a:latin typeface="+mj-lt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129408" y="1353686"/>
            <a:ext cx="2885182" cy="1026000"/>
          </a:xfrm>
          <a:custGeom>
            <a:avLst/>
            <a:gdLst>
              <a:gd name="connsiteX0" fmla="*/ 0 w 2885182"/>
              <a:gd name="connsiteY0" fmla="*/ 0 h 1026000"/>
              <a:gd name="connsiteX1" fmla="*/ 2372182 w 2885182"/>
              <a:gd name="connsiteY1" fmla="*/ 0 h 1026000"/>
              <a:gd name="connsiteX2" fmla="*/ 2885182 w 2885182"/>
              <a:gd name="connsiteY2" fmla="*/ 513000 h 1026000"/>
              <a:gd name="connsiteX3" fmla="*/ 2372182 w 2885182"/>
              <a:gd name="connsiteY3" fmla="*/ 1026000 h 1026000"/>
              <a:gd name="connsiteX4" fmla="*/ 0 w 2885182"/>
              <a:gd name="connsiteY4" fmla="*/ 1026000 h 1026000"/>
              <a:gd name="connsiteX5" fmla="*/ 513000 w 2885182"/>
              <a:gd name="connsiteY5" fmla="*/ 513000 h 1026000"/>
              <a:gd name="connsiteX6" fmla="*/ 0 w 2885182"/>
              <a:gd name="connsiteY6" fmla="*/ 0 h 10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026000">
                <a:moveTo>
                  <a:pt x="0" y="0"/>
                </a:moveTo>
                <a:lnTo>
                  <a:pt x="2372182" y="0"/>
                </a:lnTo>
                <a:lnTo>
                  <a:pt x="2885182" y="513000"/>
                </a:lnTo>
                <a:lnTo>
                  <a:pt x="2372182" y="1026000"/>
                </a:lnTo>
                <a:lnTo>
                  <a:pt x="0" y="1026000"/>
                </a:lnTo>
                <a:lnTo>
                  <a:pt x="513000" y="513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012" tIns="32004" rIns="545004" bIns="32004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Object attributes</a:t>
            </a:r>
          </a:p>
        </p:txBody>
      </p:sp>
      <p:sp>
        <p:nvSpPr>
          <p:cNvPr id="7" name="Freeform 6"/>
          <p:cNvSpPr/>
          <p:nvPr/>
        </p:nvSpPr>
        <p:spPr>
          <a:xfrm>
            <a:off x="3129408" y="2507936"/>
            <a:ext cx="2450704" cy="3559939"/>
          </a:xfrm>
          <a:custGeom>
            <a:avLst/>
            <a:gdLst>
              <a:gd name="connsiteX0" fmla="*/ 0 w 2308145"/>
              <a:gd name="connsiteY0" fmla="*/ 0 h 3559939"/>
              <a:gd name="connsiteX1" fmla="*/ 2308145 w 2308145"/>
              <a:gd name="connsiteY1" fmla="*/ 0 h 3559939"/>
              <a:gd name="connsiteX2" fmla="*/ 2308145 w 2308145"/>
              <a:gd name="connsiteY2" fmla="*/ 3559939 h 3559939"/>
              <a:gd name="connsiteX3" fmla="*/ 0 w 2308145"/>
              <a:gd name="connsiteY3" fmla="*/ 3559939 h 3559939"/>
              <a:gd name="connsiteX4" fmla="*/ 0 w 2308145"/>
              <a:gd name="connsiteY4" fmla="*/ 0 h 35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3559939">
                <a:moveTo>
                  <a:pt x="0" y="0"/>
                </a:moveTo>
                <a:lnTo>
                  <a:pt x="2308145" y="0"/>
                </a:lnTo>
                <a:lnTo>
                  <a:pt x="2308145" y="3559939"/>
                </a:lnTo>
                <a:lnTo>
                  <a:pt x="0" y="35599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ts val="1524"/>
              </a:spcAft>
              <a:buChar char="••"/>
            </a:pPr>
            <a:r>
              <a:rPr lang="en-US" sz="1900" kern="1200" dirty="0" smtClean="0">
                <a:latin typeface="+mj-lt"/>
                <a:cs typeface="Palatino Linotype (Body)"/>
              </a:rPr>
              <a:t>An object (or resource) is a passive information system-related entity containing or receiving information</a:t>
            </a:r>
            <a:endParaRPr lang="en-US" sz="1900" kern="1200" dirty="0">
              <a:latin typeface="+mj-lt"/>
              <a:cs typeface="Palatino Linotype (Body)"/>
            </a:endParaRP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>
                <a:latin typeface="+mj-lt"/>
                <a:cs typeface="Palatino Linotype (Body)"/>
              </a:rPr>
              <a:t>Objects have attributes that can be leverages to make access control decisions</a:t>
            </a:r>
            <a:endParaRPr lang="en-US" sz="1900" kern="1200" dirty="0">
              <a:latin typeface="+mj-lt"/>
              <a:cs typeface="Palatino Linotype (Body)"/>
            </a:endParaRP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900" kern="1200" dirty="0"/>
          </a:p>
        </p:txBody>
      </p:sp>
      <p:sp>
        <p:nvSpPr>
          <p:cNvPr id="8" name="Freeform 7"/>
          <p:cNvSpPr/>
          <p:nvPr/>
        </p:nvSpPr>
        <p:spPr>
          <a:xfrm>
            <a:off x="5798591" y="1353686"/>
            <a:ext cx="2885182" cy="1026000"/>
          </a:xfrm>
          <a:custGeom>
            <a:avLst/>
            <a:gdLst>
              <a:gd name="connsiteX0" fmla="*/ 0 w 2885182"/>
              <a:gd name="connsiteY0" fmla="*/ 0 h 1026000"/>
              <a:gd name="connsiteX1" fmla="*/ 2372182 w 2885182"/>
              <a:gd name="connsiteY1" fmla="*/ 0 h 1026000"/>
              <a:gd name="connsiteX2" fmla="*/ 2885182 w 2885182"/>
              <a:gd name="connsiteY2" fmla="*/ 513000 h 1026000"/>
              <a:gd name="connsiteX3" fmla="*/ 2372182 w 2885182"/>
              <a:gd name="connsiteY3" fmla="*/ 1026000 h 1026000"/>
              <a:gd name="connsiteX4" fmla="*/ 0 w 2885182"/>
              <a:gd name="connsiteY4" fmla="*/ 1026000 h 1026000"/>
              <a:gd name="connsiteX5" fmla="*/ 513000 w 2885182"/>
              <a:gd name="connsiteY5" fmla="*/ 513000 h 1026000"/>
              <a:gd name="connsiteX6" fmla="*/ 0 w 2885182"/>
              <a:gd name="connsiteY6" fmla="*/ 0 h 10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5182" h="1026000">
                <a:moveTo>
                  <a:pt x="0" y="0"/>
                </a:moveTo>
                <a:lnTo>
                  <a:pt x="2372182" y="0"/>
                </a:lnTo>
                <a:lnTo>
                  <a:pt x="2885182" y="513000"/>
                </a:lnTo>
                <a:lnTo>
                  <a:pt x="2372182" y="1026000"/>
                </a:lnTo>
                <a:lnTo>
                  <a:pt x="0" y="1026000"/>
                </a:lnTo>
                <a:lnTo>
                  <a:pt x="513000" y="513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012" tIns="32004" rIns="545004" bIns="32004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0E0A99"/>
                </a:solidFill>
              </a:rPr>
              <a:t>Environment attributes</a:t>
            </a:r>
          </a:p>
        </p:txBody>
      </p:sp>
      <p:sp>
        <p:nvSpPr>
          <p:cNvPr id="9" name="Freeform 8"/>
          <p:cNvSpPr/>
          <p:nvPr/>
        </p:nvSpPr>
        <p:spPr>
          <a:xfrm>
            <a:off x="5798591" y="2507936"/>
            <a:ext cx="2373809" cy="3559939"/>
          </a:xfrm>
          <a:custGeom>
            <a:avLst/>
            <a:gdLst>
              <a:gd name="connsiteX0" fmla="*/ 0 w 2308145"/>
              <a:gd name="connsiteY0" fmla="*/ 0 h 3559939"/>
              <a:gd name="connsiteX1" fmla="*/ 2308145 w 2308145"/>
              <a:gd name="connsiteY1" fmla="*/ 0 h 3559939"/>
              <a:gd name="connsiteX2" fmla="*/ 2308145 w 2308145"/>
              <a:gd name="connsiteY2" fmla="*/ 3559939 h 3559939"/>
              <a:gd name="connsiteX3" fmla="*/ 0 w 2308145"/>
              <a:gd name="connsiteY3" fmla="*/ 3559939 h 3559939"/>
              <a:gd name="connsiteX4" fmla="*/ 0 w 2308145"/>
              <a:gd name="connsiteY4" fmla="*/ 0 h 35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45" h="3559939">
                <a:moveTo>
                  <a:pt x="0" y="0"/>
                </a:moveTo>
                <a:lnTo>
                  <a:pt x="2308145" y="0"/>
                </a:lnTo>
                <a:lnTo>
                  <a:pt x="2308145" y="3559939"/>
                </a:lnTo>
                <a:lnTo>
                  <a:pt x="0" y="35599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b="0" kern="1200" dirty="0" smtClean="0">
                <a:latin typeface="+mj-lt"/>
              </a:rPr>
              <a:t>Describe the operational, technical, and even situational environment or context in which the information access occurs</a:t>
            </a:r>
            <a:endParaRPr lang="en-US" sz="1900" b="0" kern="1200" dirty="0">
              <a:latin typeface="+mj-lt"/>
            </a:endParaRP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ts val="1524"/>
              </a:spcAft>
              <a:buChar char="••"/>
            </a:pPr>
            <a:r>
              <a:rPr lang="en-US" sz="1900" b="0" kern="1200" dirty="0" smtClean="0">
                <a:latin typeface="+mj-lt"/>
              </a:rPr>
              <a:t>These attributes have so far been largely ignored in most access control policies</a:t>
            </a:r>
            <a:endParaRPr lang="en-US" sz="1900" b="0" kern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080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/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ABAC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>
            <a:off x="2156618" y="1295400"/>
            <a:ext cx="4830763" cy="4830763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 4"/>
          <p:cNvSpPr/>
          <p:nvPr/>
        </p:nvSpPr>
        <p:spPr>
          <a:xfrm>
            <a:off x="1243939" y="1124744"/>
            <a:ext cx="2743200" cy="2286000"/>
          </a:xfrm>
          <a:custGeom>
            <a:avLst/>
            <a:gdLst>
              <a:gd name="connsiteX0" fmla="*/ 0 w 1883997"/>
              <a:gd name="connsiteY0" fmla="*/ 314006 h 1883997"/>
              <a:gd name="connsiteX1" fmla="*/ 314006 w 1883997"/>
              <a:gd name="connsiteY1" fmla="*/ 0 h 1883997"/>
              <a:gd name="connsiteX2" fmla="*/ 1569991 w 1883997"/>
              <a:gd name="connsiteY2" fmla="*/ 0 h 1883997"/>
              <a:gd name="connsiteX3" fmla="*/ 1883997 w 1883997"/>
              <a:gd name="connsiteY3" fmla="*/ 314006 h 1883997"/>
              <a:gd name="connsiteX4" fmla="*/ 1883997 w 1883997"/>
              <a:gd name="connsiteY4" fmla="*/ 1569991 h 1883997"/>
              <a:gd name="connsiteX5" fmla="*/ 1569991 w 1883997"/>
              <a:gd name="connsiteY5" fmla="*/ 1883997 h 1883997"/>
              <a:gd name="connsiteX6" fmla="*/ 314006 w 1883997"/>
              <a:gd name="connsiteY6" fmla="*/ 1883997 h 1883997"/>
              <a:gd name="connsiteX7" fmla="*/ 0 w 1883997"/>
              <a:gd name="connsiteY7" fmla="*/ 1569991 h 1883997"/>
              <a:gd name="connsiteX8" fmla="*/ 0 w 1883997"/>
              <a:gd name="connsiteY8" fmla="*/ 314006 h 188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997" h="1883997">
                <a:moveTo>
                  <a:pt x="0" y="314006"/>
                </a:moveTo>
                <a:cubicBezTo>
                  <a:pt x="0" y="140585"/>
                  <a:pt x="140585" y="0"/>
                  <a:pt x="314006" y="0"/>
                </a:cubicBezTo>
                <a:lnTo>
                  <a:pt x="1569991" y="0"/>
                </a:lnTo>
                <a:cubicBezTo>
                  <a:pt x="1743412" y="0"/>
                  <a:pt x="1883997" y="140585"/>
                  <a:pt x="1883997" y="314006"/>
                </a:cubicBezTo>
                <a:lnTo>
                  <a:pt x="1883997" y="1569991"/>
                </a:lnTo>
                <a:cubicBezTo>
                  <a:pt x="1883997" y="1743412"/>
                  <a:pt x="1743412" y="1883997"/>
                  <a:pt x="1569991" y="1883997"/>
                </a:cubicBezTo>
                <a:lnTo>
                  <a:pt x="314006" y="1883997"/>
                </a:lnTo>
                <a:cubicBezTo>
                  <a:pt x="140585" y="1883997"/>
                  <a:pt x="0" y="1743412"/>
                  <a:pt x="0" y="1569991"/>
                </a:cubicBezTo>
                <a:lnTo>
                  <a:pt x="0" y="3140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879" tIns="133879" rIns="133879" bIns="133879" numCol="1" spcCol="1270" anchor="ctr" anchorCtr="0">
            <a:noAutofit/>
          </a:bodyPr>
          <a:lstStyle/>
          <a:p>
            <a:pPr lvl="0" algn="ctr" defTabSz="488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Distinguishable because it controls access to objects by evaluating rules against the attributes of entities, operations, and the environment relevant to a request</a:t>
            </a:r>
            <a:endParaRPr lang="en-US" sz="1600" b="1" kern="1200" dirty="0"/>
          </a:p>
        </p:txBody>
      </p:sp>
      <p:sp>
        <p:nvSpPr>
          <p:cNvPr id="6" name="Freeform 5"/>
          <p:cNvSpPr/>
          <p:nvPr/>
        </p:nvSpPr>
        <p:spPr>
          <a:xfrm>
            <a:off x="5076941" y="1136536"/>
            <a:ext cx="2743200" cy="2286000"/>
          </a:xfrm>
          <a:custGeom>
            <a:avLst/>
            <a:gdLst>
              <a:gd name="connsiteX0" fmla="*/ 0 w 1883997"/>
              <a:gd name="connsiteY0" fmla="*/ 314006 h 1883997"/>
              <a:gd name="connsiteX1" fmla="*/ 314006 w 1883997"/>
              <a:gd name="connsiteY1" fmla="*/ 0 h 1883997"/>
              <a:gd name="connsiteX2" fmla="*/ 1569991 w 1883997"/>
              <a:gd name="connsiteY2" fmla="*/ 0 h 1883997"/>
              <a:gd name="connsiteX3" fmla="*/ 1883997 w 1883997"/>
              <a:gd name="connsiteY3" fmla="*/ 314006 h 1883997"/>
              <a:gd name="connsiteX4" fmla="*/ 1883997 w 1883997"/>
              <a:gd name="connsiteY4" fmla="*/ 1569991 h 1883997"/>
              <a:gd name="connsiteX5" fmla="*/ 1569991 w 1883997"/>
              <a:gd name="connsiteY5" fmla="*/ 1883997 h 1883997"/>
              <a:gd name="connsiteX6" fmla="*/ 314006 w 1883997"/>
              <a:gd name="connsiteY6" fmla="*/ 1883997 h 1883997"/>
              <a:gd name="connsiteX7" fmla="*/ 0 w 1883997"/>
              <a:gd name="connsiteY7" fmla="*/ 1569991 h 1883997"/>
              <a:gd name="connsiteX8" fmla="*/ 0 w 1883997"/>
              <a:gd name="connsiteY8" fmla="*/ 314006 h 188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997" h="1883997">
                <a:moveTo>
                  <a:pt x="0" y="314006"/>
                </a:moveTo>
                <a:cubicBezTo>
                  <a:pt x="0" y="140585"/>
                  <a:pt x="140585" y="0"/>
                  <a:pt x="314006" y="0"/>
                </a:cubicBezTo>
                <a:lnTo>
                  <a:pt x="1569991" y="0"/>
                </a:lnTo>
                <a:cubicBezTo>
                  <a:pt x="1743412" y="0"/>
                  <a:pt x="1883997" y="140585"/>
                  <a:pt x="1883997" y="314006"/>
                </a:cubicBezTo>
                <a:lnTo>
                  <a:pt x="1883997" y="1569991"/>
                </a:lnTo>
                <a:cubicBezTo>
                  <a:pt x="1883997" y="1743412"/>
                  <a:pt x="1743412" y="1883997"/>
                  <a:pt x="1569991" y="1883997"/>
                </a:cubicBezTo>
                <a:lnTo>
                  <a:pt x="314006" y="1883997"/>
                </a:lnTo>
                <a:cubicBezTo>
                  <a:pt x="140585" y="1883997"/>
                  <a:pt x="0" y="1743412"/>
                  <a:pt x="0" y="1569991"/>
                </a:cubicBezTo>
                <a:lnTo>
                  <a:pt x="0" y="3140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879" tIns="133879" rIns="133879" bIns="133879" numCol="1" spcCol="1270" anchor="ctr" anchorCtr="0">
            <a:noAutofit/>
          </a:bodyPr>
          <a:lstStyle/>
          <a:p>
            <a:pPr lvl="0" algn="ctr" defTabSz="488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Relies upon the evaluation of attributes of the subject, attributes of the object, and a formal relationship or access control rule defining the allowable operations for subject-object attribute combinations in a given environment</a:t>
            </a:r>
            <a:endParaRPr lang="en-US" sz="1600" b="1" kern="1200" dirty="0"/>
          </a:p>
        </p:txBody>
      </p:sp>
      <p:sp>
        <p:nvSpPr>
          <p:cNvPr id="7" name="Freeform 6"/>
          <p:cNvSpPr/>
          <p:nvPr/>
        </p:nvSpPr>
        <p:spPr>
          <a:xfrm>
            <a:off x="1323858" y="3783241"/>
            <a:ext cx="2743200" cy="2286000"/>
          </a:xfrm>
          <a:custGeom>
            <a:avLst/>
            <a:gdLst>
              <a:gd name="connsiteX0" fmla="*/ 0 w 1883997"/>
              <a:gd name="connsiteY0" fmla="*/ 314006 h 1883997"/>
              <a:gd name="connsiteX1" fmla="*/ 314006 w 1883997"/>
              <a:gd name="connsiteY1" fmla="*/ 0 h 1883997"/>
              <a:gd name="connsiteX2" fmla="*/ 1569991 w 1883997"/>
              <a:gd name="connsiteY2" fmla="*/ 0 h 1883997"/>
              <a:gd name="connsiteX3" fmla="*/ 1883997 w 1883997"/>
              <a:gd name="connsiteY3" fmla="*/ 314006 h 1883997"/>
              <a:gd name="connsiteX4" fmla="*/ 1883997 w 1883997"/>
              <a:gd name="connsiteY4" fmla="*/ 1569991 h 1883997"/>
              <a:gd name="connsiteX5" fmla="*/ 1569991 w 1883997"/>
              <a:gd name="connsiteY5" fmla="*/ 1883997 h 1883997"/>
              <a:gd name="connsiteX6" fmla="*/ 314006 w 1883997"/>
              <a:gd name="connsiteY6" fmla="*/ 1883997 h 1883997"/>
              <a:gd name="connsiteX7" fmla="*/ 0 w 1883997"/>
              <a:gd name="connsiteY7" fmla="*/ 1569991 h 1883997"/>
              <a:gd name="connsiteX8" fmla="*/ 0 w 1883997"/>
              <a:gd name="connsiteY8" fmla="*/ 314006 h 188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997" h="1883997">
                <a:moveTo>
                  <a:pt x="0" y="314006"/>
                </a:moveTo>
                <a:cubicBezTo>
                  <a:pt x="0" y="140585"/>
                  <a:pt x="140585" y="0"/>
                  <a:pt x="314006" y="0"/>
                </a:cubicBezTo>
                <a:lnTo>
                  <a:pt x="1569991" y="0"/>
                </a:lnTo>
                <a:cubicBezTo>
                  <a:pt x="1743412" y="0"/>
                  <a:pt x="1883997" y="140585"/>
                  <a:pt x="1883997" y="314006"/>
                </a:cubicBezTo>
                <a:lnTo>
                  <a:pt x="1883997" y="1569991"/>
                </a:lnTo>
                <a:cubicBezTo>
                  <a:pt x="1883997" y="1743412"/>
                  <a:pt x="1743412" y="1883997"/>
                  <a:pt x="1569991" y="1883997"/>
                </a:cubicBezTo>
                <a:lnTo>
                  <a:pt x="314006" y="1883997"/>
                </a:lnTo>
                <a:cubicBezTo>
                  <a:pt x="140585" y="1883997"/>
                  <a:pt x="0" y="1743412"/>
                  <a:pt x="0" y="1569991"/>
                </a:cubicBezTo>
                <a:lnTo>
                  <a:pt x="0" y="3140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879" tIns="133879" rIns="133879" bIns="133879" numCol="1" spcCol="1270" anchor="ctr" anchorCtr="0">
            <a:noAutofit/>
          </a:bodyPr>
          <a:lstStyle/>
          <a:p>
            <a:pPr lvl="0" algn="ctr" defTabSz="488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Systems are capable of enforcing DAC, RBAC, and MAC concepts</a:t>
            </a:r>
            <a:endParaRPr lang="en-US" sz="1600" b="1" kern="1200" dirty="0"/>
          </a:p>
        </p:txBody>
      </p:sp>
      <p:sp>
        <p:nvSpPr>
          <p:cNvPr id="9" name="Freeform 8"/>
          <p:cNvSpPr/>
          <p:nvPr/>
        </p:nvSpPr>
        <p:spPr>
          <a:xfrm>
            <a:off x="5076056" y="3783241"/>
            <a:ext cx="2743200" cy="2286000"/>
          </a:xfrm>
          <a:custGeom>
            <a:avLst/>
            <a:gdLst>
              <a:gd name="connsiteX0" fmla="*/ 0 w 1883997"/>
              <a:gd name="connsiteY0" fmla="*/ 314006 h 1883997"/>
              <a:gd name="connsiteX1" fmla="*/ 314006 w 1883997"/>
              <a:gd name="connsiteY1" fmla="*/ 0 h 1883997"/>
              <a:gd name="connsiteX2" fmla="*/ 1569991 w 1883997"/>
              <a:gd name="connsiteY2" fmla="*/ 0 h 1883997"/>
              <a:gd name="connsiteX3" fmla="*/ 1883997 w 1883997"/>
              <a:gd name="connsiteY3" fmla="*/ 314006 h 1883997"/>
              <a:gd name="connsiteX4" fmla="*/ 1883997 w 1883997"/>
              <a:gd name="connsiteY4" fmla="*/ 1569991 h 1883997"/>
              <a:gd name="connsiteX5" fmla="*/ 1569991 w 1883997"/>
              <a:gd name="connsiteY5" fmla="*/ 1883997 h 1883997"/>
              <a:gd name="connsiteX6" fmla="*/ 314006 w 1883997"/>
              <a:gd name="connsiteY6" fmla="*/ 1883997 h 1883997"/>
              <a:gd name="connsiteX7" fmla="*/ 0 w 1883997"/>
              <a:gd name="connsiteY7" fmla="*/ 1569991 h 1883997"/>
              <a:gd name="connsiteX8" fmla="*/ 0 w 1883997"/>
              <a:gd name="connsiteY8" fmla="*/ 314006 h 188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997" h="1883997">
                <a:moveTo>
                  <a:pt x="0" y="314006"/>
                </a:moveTo>
                <a:cubicBezTo>
                  <a:pt x="0" y="140585"/>
                  <a:pt x="140585" y="0"/>
                  <a:pt x="314006" y="0"/>
                </a:cubicBezTo>
                <a:lnTo>
                  <a:pt x="1569991" y="0"/>
                </a:lnTo>
                <a:cubicBezTo>
                  <a:pt x="1743412" y="0"/>
                  <a:pt x="1883997" y="140585"/>
                  <a:pt x="1883997" y="314006"/>
                </a:cubicBezTo>
                <a:lnTo>
                  <a:pt x="1883997" y="1569991"/>
                </a:lnTo>
                <a:cubicBezTo>
                  <a:pt x="1883997" y="1743412"/>
                  <a:pt x="1743412" y="1883997"/>
                  <a:pt x="1569991" y="1883997"/>
                </a:cubicBezTo>
                <a:lnTo>
                  <a:pt x="314006" y="1883997"/>
                </a:lnTo>
                <a:cubicBezTo>
                  <a:pt x="140585" y="1883997"/>
                  <a:pt x="0" y="1743412"/>
                  <a:pt x="0" y="1569991"/>
                </a:cubicBezTo>
                <a:lnTo>
                  <a:pt x="0" y="3140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879" tIns="133879" rIns="133879" bIns="133879" numCol="1" spcCol="1270" anchor="ctr" anchorCtr="0">
            <a:noAutofit/>
          </a:bodyPr>
          <a:lstStyle/>
          <a:p>
            <a:pPr lvl="0" algn="ctr" defTabSz="488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Allows an unlimited number of attributes to be combined to satisfy any access control rule</a:t>
            </a:r>
            <a:endParaRPr lang="en-US" sz="1600" b="1" kern="1200" dirty="0"/>
          </a:p>
        </p:txBody>
      </p:sp>
    </p:spTree>
    <p:extLst>
      <p:ext uri="{BB962C8B-B14F-4D97-AF65-F5344CB8AC3E}">
        <p14:creationId xmlns:p14="http://schemas.microsoft.com/office/powerpoint/2010/main" val="26185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1" b="13744"/>
          <a:stretch/>
        </p:blipFill>
        <p:spPr>
          <a:xfrm>
            <a:off x="1187624" y="764704"/>
            <a:ext cx="6627844" cy="6768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ABAC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98786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" b="62494"/>
          <a:stretch/>
        </p:blipFill>
        <p:spPr>
          <a:xfrm>
            <a:off x="-470783" y="1468295"/>
            <a:ext cx="9939327" cy="448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ACL Trust Chain</a:t>
            </a:r>
            <a:r>
              <a:rPr lang="en-US" dirty="0"/>
              <a:t> (NIST)</a:t>
            </a:r>
          </a:p>
        </p:txBody>
      </p:sp>
    </p:spTree>
    <p:extLst>
      <p:ext uri="{BB962C8B-B14F-4D97-AF65-F5344CB8AC3E}">
        <p14:creationId xmlns:p14="http://schemas.microsoft.com/office/powerpoint/2010/main" val="298922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43795" r="-472" b="19377"/>
          <a:stretch/>
        </p:blipFill>
        <p:spPr>
          <a:xfrm>
            <a:off x="-284741" y="1052736"/>
            <a:ext cx="9753285" cy="46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ABAC Trust Chain</a:t>
            </a:r>
            <a:r>
              <a:rPr lang="en-US" dirty="0"/>
              <a:t> (NIST)</a:t>
            </a:r>
          </a:p>
        </p:txBody>
      </p:sp>
    </p:spTree>
    <p:extLst>
      <p:ext uri="{BB962C8B-B14F-4D97-AF65-F5344CB8AC3E}">
        <p14:creationId xmlns:p14="http://schemas.microsoft.com/office/powerpoint/2010/main" val="253447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ABAC Policies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95401"/>
            <a:ext cx="8686800" cy="4830763"/>
          </a:xfrm>
        </p:spPr>
        <p:txBody>
          <a:bodyPr/>
          <a:lstStyle/>
          <a:p>
            <a:pPr lvl="0" rtl="0"/>
            <a:r>
              <a:rPr lang="en-US" sz="2800" dirty="0" smtClean="0"/>
              <a:t>A </a:t>
            </a:r>
            <a:r>
              <a:rPr lang="en-US" sz="2800" b="1" dirty="0" smtClean="0"/>
              <a:t>policy</a:t>
            </a:r>
            <a:r>
              <a:rPr lang="en-US" sz="2800" dirty="0" smtClean="0"/>
              <a:t> is a set of rules and relationships that govern allowable behavior within an organization, </a:t>
            </a:r>
            <a:endParaRPr lang="en-US" sz="2800" dirty="0" smtClean="0"/>
          </a:p>
          <a:p>
            <a:pPr lvl="1"/>
            <a:r>
              <a:rPr lang="en-US" sz="2400" dirty="0" smtClean="0"/>
              <a:t>based </a:t>
            </a:r>
            <a:r>
              <a:rPr lang="en-US" sz="2400" dirty="0" smtClean="0"/>
              <a:t>on the privileges of subjects and how resources or objects are to be protected under which environment conditions</a:t>
            </a:r>
            <a:endParaRPr lang="en-US" sz="2400" dirty="0"/>
          </a:p>
          <a:p>
            <a:pPr lvl="1" rtl="0"/>
            <a:r>
              <a:rPr lang="en-US" sz="2400" dirty="0" smtClean="0"/>
              <a:t>Typically written from the perspective of the object that needs protecting and the privileges available to subjects</a:t>
            </a:r>
            <a:endParaRPr lang="en-US" sz="2400" dirty="0"/>
          </a:p>
          <a:p>
            <a:pPr lvl="0" rtl="0"/>
            <a:r>
              <a:rPr lang="en-US" sz="2800" b="1" dirty="0" smtClean="0"/>
              <a:t>Privileges </a:t>
            </a:r>
            <a:r>
              <a:rPr lang="en-US" sz="2800" dirty="0" smtClean="0"/>
              <a:t>represent </a:t>
            </a:r>
            <a:r>
              <a:rPr lang="en-US" sz="2800" dirty="0" smtClean="0"/>
              <a:t>the authorized behavior of a subject and are defined by an authority and embodied in a policy</a:t>
            </a:r>
            <a:endParaRPr lang="en-US" sz="2800" dirty="0"/>
          </a:p>
          <a:p>
            <a:pPr lvl="1" rtl="0"/>
            <a:r>
              <a:rPr lang="en-US" sz="2400" dirty="0" smtClean="0"/>
              <a:t>rights</a:t>
            </a:r>
            <a:r>
              <a:rPr lang="en-US" sz="2400" dirty="0" smtClean="0"/>
              <a:t>, authorizations, and entitlements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92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Identity, Credential, and Access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1"/>
            <a:ext cx="8435281" cy="4830763"/>
          </a:xfrm>
        </p:spPr>
        <p:txBody>
          <a:bodyPr/>
          <a:lstStyle/>
          <a:p>
            <a:r>
              <a:rPr lang="en-US" sz="2800" dirty="0" smtClean="0"/>
              <a:t>A comprehensive approach to </a:t>
            </a:r>
            <a:r>
              <a:rPr lang="en-US" sz="2800" dirty="0" smtClean="0"/>
              <a:t>manage </a:t>
            </a:r>
            <a:r>
              <a:rPr lang="en-US" sz="2800" dirty="0" smtClean="0"/>
              <a:t>and </a:t>
            </a:r>
            <a:r>
              <a:rPr lang="en-US" sz="2800" dirty="0" smtClean="0"/>
              <a:t>implement </a:t>
            </a:r>
            <a:r>
              <a:rPr lang="en-US" sz="2800" dirty="0" smtClean="0"/>
              <a:t>digital identities, credentials, </a:t>
            </a:r>
            <a:r>
              <a:rPr lang="en-US" sz="2800" dirty="0" smtClean="0"/>
              <a:t>and access </a:t>
            </a:r>
            <a:r>
              <a:rPr lang="en-US" sz="2800" dirty="0" smtClean="0"/>
              <a:t>control</a:t>
            </a:r>
          </a:p>
          <a:p>
            <a:pPr lvl="1"/>
            <a:r>
              <a:rPr lang="en-US" sz="2400" dirty="0" smtClean="0"/>
              <a:t>Developed by the U.S. government</a:t>
            </a:r>
          </a:p>
          <a:p>
            <a:r>
              <a:rPr lang="en-US" sz="2800" dirty="0" smtClean="0"/>
              <a:t>Designed to:</a:t>
            </a:r>
          </a:p>
          <a:p>
            <a:pPr lvl="1"/>
            <a:r>
              <a:rPr lang="en-US" sz="2400" dirty="0" smtClean="0"/>
              <a:t>Create trusted digital identity representations of individuals and nonperson entities (NPEs)</a:t>
            </a:r>
          </a:p>
          <a:p>
            <a:pPr lvl="1"/>
            <a:r>
              <a:rPr lang="en-US" sz="2400" dirty="0" smtClean="0"/>
              <a:t>Bind those identities to credentials that may serve as a proxy for the individual of NPE in access transactions</a:t>
            </a:r>
          </a:p>
          <a:p>
            <a:pPr lvl="2"/>
            <a:r>
              <a:rPr lang="en-US" sz="2000" dirty="0" smtClean="0"/>
              <a:t>A credential is an object or data structure that authoritatively binds an identity to a token possessed and controlled by a subscriber</a:t>
            </a:r>
          </a:p>
          <a:p>
            <a:pPr lvl="1"/>
            <a:r>
              <a:rPr lang="en-US" sz="2400" dirty="0" smtClean="0"/>
              <a:t>Use the credentials to provide authorized access to an agency’s resources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6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8" b="17081"/>
          <a:stretch/>
        </p:blipFill>
        <p:spPr>
          <a:xfrm>
            <a:off x="899592" y="1"/>
            <a:ext cx="7488825" cy="702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378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Identity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95401"/>
            <a:ext cx="8740081" cy="4830763"/>
          </a:xfrm>
        </p:spPr>
        <p:txBody>
          <a:bodyPr/>
          <a:lstStyle/>
          <a:p>
            <a:pPr lvl="0" rtl="0"/>
            <a:r>
              <a:rPr lang="en-US" sz="2400" dirty="0" smtClean="0"/>
              <a:t>Concerned with assigning attributes to a digital identity and connecting that digital identity to an individual or NPE</a:t>
            </a:r>
            <a:endParaRPr lang="en-US" sz="2400" dirty="0"/>
          </a:p>
          <a:p>
            <a:pPr lvl="1"/>
            <a:r>
              <a:rPr lang="en-US" sz="2000" dirty="0" smtClean="0"/>
              <a:t>Goal is to establish a trustworthy digital identity that is independent of a specific application or context</a:t>
            </a:r>
            <a:endParaRPr lang="en-US" sz="2000" dirty="0"/>
          </a:p>
          <a:p>
            <a:pPr lvl="0" rtl="0"/>
            <a:r>
              <a:rPr lang="en-US" sz="2400" dirty="0" smtClean="0"/>
              <a:t>Most common approach to access control for applications and programs is to create a digital representation of an identity for the specific use of the application or program</a:t>
            </a:r>
            <a:endParaRPr lang="en-US" sz="2400" dirty="0"/>
          </a:p>
          <a:p>
            <a:pPr lvl="1"/>
            <a:r>
              <a:rPr lang="en-US" sz="2000" dirty="0" smtClean="0"/>
              <a:t>Maintenance and protection of the identity itself is  treated as secondary to the mission associated with the application</a:t>
            </a:r>
            <a:endParaRPr lang="en-US" sz="2000" dirty="0"/>
          </a:p>
          <a:p>
            <a:pPr lvl="1"/>
            <a:r>
              <a:rPr lang="en-US" sz="2000" dirty="0" smtClean="0"/>
              <a:t>Final element is lifecycle management which includes:</a:t>
            </a:r>
            <a:endParaRPr lang="en-US" sz="2000" dirty="0"/>
          </a:p>
          <a:p>
            <a:pPr lvl="2"/>
            <a:r>
              <a:rPr lang="en-US" sz="1800" dirty="0" smtClean="0"/>
              <a:t>Mechanisms, policies, and procedures for protecting personal identity </a:t>
            </a:r>
            <a:r>
              <a:rPr lang="en-US" sz="1800" dirty="0" smtClean="0"/>
              <a:t>info</a:t>
            </a:r>
            <a:endParaRPr lang="en-US" sz="1800" dirty="0"/>
          </a:p>
          <a:p>
            <a:pPr lvl="2"/>
            <a:r>
              <a:rPr lang="en-US" sz="1800" dirty="0" smtClean="0"/>
              <a:t>Controlling access to identity data</a:t>
            </a:r>
            <a:endParaRPr lang="en-US" sz="1800" dirty="0"/>
          </a:p>
          <a:p>
            <a:pPr lvl="2"/>
            <a:r>
              <a:rPr lang="en-US" sz="1800" dirty="0" smtClean="0"/>
              <a:t>Techniques for sharing authoritative identity data with applications that need it</a:t>
            </a:r>
            <a:endParaRPr lang="en-US" sz="1800" dirty="0"/>
          </a:p>
          <a:p>
            <a:pPr lvl="2"/>
            <a:r>
              <a:rPr lang="en-US" sz="1800" dirty="0" smtClean="0"/>
              <a:t>Revocation of an enterprise identity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02300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Credential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pPr lvl="0" rtl="0"/>
            <a:r>
              <a:rPr lang="en-US" sz="2000" dirty="0" smtClean="0"/>
              <a:t>The management of the life cycle of the credential</a:t>
            </a:r>
            <a:endParaRPr lang="en-US" sz="2000" dirty="0"/>
          </a:p>
          <a:p>
            <a:pPr lvl="1" rtl="0"/>
            <a:r>
              <a:rPr lang="en-US" sz="1800" dirty="0" smtClean="0"/>
              <a:t>E.g. smart </a:t>
            </a:r>
            <a:r>
              <a:rPr lang="en-US" sz="1800" dirty="0" smtClean="0"/>
              <a:t>cards, private/public cryptographic keys, </a:t>
            </a:r>
            <a:r>
              <a:rPr lang="en-US" sz="1800" dirty="0" smtClean="0"/>
              <a:t>digital </a:t>
            </a:r>
            <a:r>
              <a:rPr lang="en-US" sz="1800" dirty="0" smtClean="0"/>
              <a:t>certificates</a:t>
            </a:r>
            <a:endParaRPr lang="en-US" sz="1800" dirty="0"/>
          </a:p>
          <a:p>
            <a:pPr lvl="0" rtl="0"/>
            <a:r>
              <a:rPr lang="en-US" sz="2000" dirty="0" smtClean="0"/>
              <a:t>Encompasses five logical components:</a:t>
            </a:r>
            <a:endParaRPr lang="en-US" sz="2000" dirty="0"/>
          </a:p>
          <a:p>
            <a:pPr lvl="1" rtl="0"/>
            <a:r>
              <a:rPr lang="en-US" sz="1800" dirty="0" smtClean="0"/>
              <a:t>An authorized individual sponsors an individual or entity for a credential to establish the need for the credential</a:t>
            </a:r>
            <a:endParaRPr lang="en-US" sz="1800" dirty="0"/>
          </a:p>
          <a:p>
            <a:pPr lvl="1" rtl="0"/>
            <a:r>
              <a:rPr lang="en-US" sz="1800" dirty="0" smtClean="0"/>
              <a:t>The sponsored individual enrolls for the credential</a:t>
            </a:r>
            <a:endParaRPr lang="en-US" sz="1800" dirty="0"/>
          </a:p>
          <a:p>
            <a:pPr lvl="2" rtl="0"/>
            <a:r>
              <a:rPr lang="en-US" sz="1600" dirty="0" smtClean="0"/>
              <a:t>Process typically consists of identity proofing and the capture of biographic and biometric data</a:t>
            </a:r>
            <a:endParaRPr lang="en-US" sz="1600" dirty="0"/>
          </a:p>
          <a:p>
            <a:pPr lvl="2" rtl="0"/>
            <a:r>
              <a:rPr lang="en-US" sz="1600" dirty="0" smtClean="0"/>
              <a:t>This step may also involve incorporating authoritative attribute data, maintained by the identity management component</a:t>
            </a:r>
            <a:endParaRPr lang="en-US" sz="1600" dirty="0"/>
          </a:p>
          <a:p>
            <a:pPr lvl="1" rtl="0"/>
            <a:r>
              <a:rPr lang="en-US" sz="1800" dirty="0" smtClean="0"/>
              <a:t>A credential is produced</a:t>
            </a:r>
            <a:endParaRPr lang="en-US" sz="1800" dirty="0"/>
          </a:p>
          <a:p>
            <a:pPr lvl="2" rtl="0"/>
            <a:r>
              <a:rPr lang="en-US" sz="1600" dirty="0" smtClean="0"/>
              <a:t>Depending on the credential type, production may involve encryption, the use of a digital signature, the production of a smart card or other functions</a:t>
            </a:r>
            <a:endParaRPr lang="en-US" sz="1600" dirty="0"/>
          </a:p>
          <a:p>
            <a:pPr lvl="1" rtl="0"/>
            <a:r>
              <a:rPr lang="en-US" sz="1800" dirty="0" smtClean="0"/>
              <a:t>The credential is issued to the individual or NPE</a:t>
            </a:r>
            <a:endParaRPr lang="en-US" sz="1800" dirty="0"/>
          </a:p>
          <a:p>
            <a:pPr lvl="1" rtl="0"/>
            <a:r>
              <a:rPr lang="en-US" sz="1800" dirty="0" smtClean="0"/>
              <a:t>A credential must be maintained over its life cycle</a:t>
            </a:r>
            <a:endParaRPr lang="en-US" sz="1800" dirty="0"/>
          </a:p>
          <a:p>
            <a:pPr lvl="2" rtl="0"/>
            <a:r>
              <a:rPr lang="en-US" sz="1600" dirty="0" smtClean="0"/>
              <a:t>Might include revocation, reissuance/replacement, reenrollment, expiration, personal identification number (PIN) reset, suspension, or reinstatement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84797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1907605" y="3685381"/>
            <a:ext cx="811648" cy="5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400"/>
                </a:moveTo>
                <a:lnTo>
                  <a:pt x="811648" y="2540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/>
          <p:cNvSpPr/>
          <p:nvPr/>
        </p:nvSpPr>
        <p:spPr>
          <a:xfrm>
            <a:off x="541898" y="2949998"/>
            <a:ext cx="1653838" cy="1559122"/>
          </a:xfrm>
          <a:prstGeom prst="ellipse">
            <a:avLst/>
          </a:prstGeom>
          <a:blipFill rotWithShape="0">
            <a:blip r:embed="rId3">
              <a:lum bright="12000"/>
            </a:blip>
            <a:stretch>
              <a:fillRect/>
            </a:stretch>
          </a:blipFill>
          <a:ln>
            <a:solidFill>
              <a:schemeClr val="accent1"/>
            </a:solidFill>
          </a:ln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E0A99">
                <a:alpha val="43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223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 Control Basic Elements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 rot="2636458">
            <a:off x="1816494" y="4694627"/>
            <a:ext cx="650917" cy="5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400"/>
                </a:moveTo>
                <a:lnTo>
                  <a:pt x="650917" y="2540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 rot="18724036">
            <a:off x="1760413" y="2719588"/>
            <a:ext cx="411873" cy="5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400"/>
                </a:moveTo>
                <a:lnTo>
                  <a:pt x="411873" y="2540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874391" y="1196752"/>
            <a:ext cx="1886704" cy="1576725"/>
          </a:xfrm>
          <a:custGeom>
            <a:avLst/>
            <a:gdLst>
              <a:gd name="connsiteX0" fmla="*/ 0 w 1393567"/>
              <a:gd name="connsiteY0" fmla="*/ 696784 h 1393567"/>
              <a:gd name="connsiteX1" fmla="*/ 696784 w 1393567"/>
              <a:gd name="connsiteY1" fmla="*/ 0 h 1393567"/>
              <a:gd name="connsiteX2" fmla="*/ 1393568 w 1393567"/>
              <a:gd name="connsiteY2" fmla="*/ 696784 h 1393567"/>
              <a:gd name="connsiteX3" fmla="*/ 696784 w 1393567"/>
              <a:gd name="connsiteY3" fmla="*/ 1393568 h 1393567"/>
              <a:gd name="connsiteX4" fmla="*/ 0 w 1393567"/>
              <a:gd name="connsiteY4" fmla="*/ 696784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3567" h="1393567">
                <a:moveTo>
                  <a:pt x="0" y="696784"/>
                </a:moveTo>
                <a:cubicBezTo>
                  <a:pt x="0" y="311961"/>
                  <a:pt x="311961" y="0"/>
                  <a:pt x="696784" y="0"/>
                </a:cubicBezTo>
                <a:cubicBezTo>
                  <a:pt x="1081607" y="0"/>
                  <a:pt x="1393568" y="311961"/>
                  <a:pt x="1393568" y="696784"/>
                </a:cubicBezTo>
                <a:cubicBezTo>
                  <a:pt x="1393568" y="1081607"/>
                  <a:pt x="1081607" y="1393568"/>
                  <a:pt x="696784" y="1393568"/>
                </a:cubicBezTo>
                <a:cubicBezTo>
                  <a:pt x="311961" y="1393568"/>
                  <a:pt x="0" y="1081607"/>
                  <a:pt x="0" y="6967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E0A99">
                <a:alpha val="43000"/>
              </a:srgbClr>
            </a:outerShdw>
          </a:effectLst>
        </p:spPr>
        <p:style>
          <a:lnRef idx="0">
            <a:scrgbClr r="0" g="0" b="0"/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0433" tIns="210433" rIns="210433" bIns="210433" numCol="1" spcCol="1270" anchor="ctr" anchorCtr="0">
            <a:noAutofit/>
          </a:bodyPr>
          <a:lstStyle/>
          <a:p>
            <a:pPr lvl="0" algn="ctr" defTabSz="444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>
                <a:solidFill>
                  <a:srgbClr val="0E0A99"/>
                </a:solidFill>
              </a:rPr>
              <a:t>subject  </a:t>
            </a:r>
            <a:r>
              <a:rPr lang="en-US" kern="1200" dirty="0" smtClean="0">
                <a:solidFill>
                  <a:srgbClr val="0E0A99"/>
                </a:solidFill>
              </a:rPr>
              <a:t>entity capable of accessing objects</a:t>
            </a:r>
            <a:endParaRPr lang="en-US" kern="1200" dirty="0">
              <a:solidFill>
                <a:srgbClr val="0E0A99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045042" y="1268760"/>
            <a:ext cx="4847438" cy="1393567"/>
          </a:xfrm>
          <a:custGeom>
            <a:avLst/>
            <a:gdLst>
              <a:gd name="connsiteX0" fmla="*/ 0 w 2090350"/>
              <a:gd name="connsiteY0" fmla="*/ 0 h 1393567"/>
              <a:gd name="connsiteX1" fmla="*/ 2090350 w 2090350"/>
              <a:gd name="connsiteY1" fmla="*/ 0 h 1393567"/>
              <a:gd name="connsiteX2" fmla="*/ 2090350 w 2090350"/>
              <a:gd name="connsiteY2" fmla="*/ 1393567 h 1393567"/>
              <a:gd name="connsiteX3" fmla="*/ 0 w 2090350"/>
              <a:gd name="connsiteY3" fmla="*/ 1393567 h 1393567"/>
              <a:gd name="connsiteX4" fmla="*/ 0 w 2090350"/>
              <a:gd name="connsiteY4" fmla="*/ 0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350" h="1393567">
                <a:moveTo>
                  <a:pt x="0" y="0"/>
                </a:moveTo>
                <a:lnTo>
                  <a:pt x="2090350" y="0"/>
                </a:lnTo>
                <a:lnTo>
                  <a:pt x="2090350" y="1393567"/>
                </a:lnTo>
                <a:lnTo>
                  <a:pt x="0" y="13935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ts val="380"/>
              </a:spcAft>
              <a:buChar char="••"/>
            </a:pPr>
            <a:r>
              <a:rPr lang="en-US" sz="2000" kern="1200" dirty="0" smtClean="0"/>
              <a:t>concept equates with that of process</a:t>
            </a:r>
            <a:endParaRPr lang="en-US" sz="2000" kern="1200" dirty="0"/>
          </a:p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ts val="380"/>
              </a:spcAft>
              <a:buChar char="••"/>
            </a:pPr>
            <a:r>
              <a:rPr lang="en-US" sz="2000" kern="1200" dirty="0" smtClean="0"/>
              <a:t>typically held accountable for the actions they initiate</a:t>
            </a:r>
            <a:endParaRPr lang="en-US" sz="2000" kern="1200" dirty="0"/>
          </a:p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ts val="380"/>
              </a:spcAft>
              <a:buChar char="••"/>
            </a:pPr>
            <a:r>
              <a:rPr lang="en-US" sz="2000" kern="1200" dirty="0" smtClean="0"/>
              <a:t>often have three classes: owner, group, world</a:t>
            </a:r>
            <a:endParaRPr lang="en-US" sz="20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2719253" y="3013997"/>
            <a:ext cx="1886704" cy="1576725"/>
          </a:xfrm>
          <a:custGeom>
            <a:avLst/>
            <a:gdLst>
              <a:gd name="connsiteX0" fmla="*/ 0 w 1393567"/>
              <a:gd name="connsiteY0" fmla="*/ 696784 h 1393567"/>
              <a:gd name="connsiteX1" fmla="*/ 696784 w 1393567"/>
              <a:gd name="connsiteY1" fmla="*/ 0 h 1393567"/>
              <a:gd name="connsiteX2" fmla="*/ 1393568 w 1393567"/>
              <a:gd name="connsiteY2" fmla="*/ 696784 h 1393567"/>
              <a:gd name="connsiteX3" fmla="*/ 696784 w 1393567"/>
              <a:gd name="connsiteY3" fmla="*/ 1393568 h 1393567"/>
              <a:gd name="connsiteX4" fmla="*/ 0 w 1393567"/>
              <a:gd name="connsiteY4" fmla="*/ 696784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3567" h="1393567">
                <a:moveTo>
                  <a:pt x="0" y="696784"/>
                </a:moveTo>
                <a:cubicBezTo>
                  <a:pt x="0" y="311961"/>
                  <a:pt x="311961" y="0"/>
                  <a:pt x="696784" y="0"/>
                </a:cubicBezTo>
                <a:cubicBezTo>
                  <a:pt x="1081607" y="0"/>
                  <a:pt x="1393568" y="311961"/>
                  <a:pt x="1393568" y="696784"/>
                </a:cubicBezTo>
                <a:cubicBezTo>
                  <a:pt x="1393568" y="1081607"/>
                  <a:pt x="1081607" y="1393568"/>
                  <a:pt x="696784" y="1393568"/>
                </a:cubicBezTo>
                <a:cubicBezTo>
                  <a:pt x="311961" y="1393568"/>
                  <a:pt x="0" y="1081607"/>
                  <a:pt x="0" y="6967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E0A99">
                <a:alpha val="43000"/>
              </a:srgbClr>
            </a:outerShdw>
          </a:effectLst>
        </p:spPr>
        <p:style>
          <a:lnRef idx="0">
            <a:scrgbClr r="0" g="0" b="0"/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0433" tIns="210433" rIns="210433" bIns="210433" numCol="1" spcCol="1270" anchor="ctr" anchorCtr="0">
            <a:noAutofit/>
          </a:bodyPr>
          <a:lstStyle/>
          <a:p>
            <a:pPr lvl="0" algn="ctr" defTabSz="444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>
                <a:solidFill>
                  <a:srgbClr val="0E0A99"/>
                </a:solidFill>
              </a:rPr>
              <a:t>object  </a:t>
            </a:r>
            <a:r>
              <a:rPr lang="en-US" kern="1200" dirty="0" smtClean="0">
                <a:solidFill>
                  <a:srgbClr val="0E0A99"/>
                </a:solidFill>
              </a:rPr>
              <a:t>resource to which access is controlled</a:t>
            </a:r>
            <a:endParaRPr lang="en-US" kern="1200" dirty="0">
              <a:solidFill>
                <a:srgbClr val="0E0A99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6016" y="3140968"/>
            <a:ext cx="4275585" cy="1393567"/>
          </a:xfrm>
          <a:custGeom>
            <a:avLst/>
            <a:gdLst>
              <a:gd name="connsiteX0" fmla="*/ 0 w 2090350"/>
              <a:gd name="connsiteY0" fmla="*/ 0 h 1393567"/>
              <a:gd name="connsiteX1" fmla="*/ 2090350 w 2090350"/>
              <a:gd name="connsiteY1" fmla="*/ 0 h 1393567"/>
              <a:gd name="connsiteX2" fmla="*/ 2090350 w 2090350"/>
              <a:gd name="connsiteY2" fmla="*/ 1393567 h 1393567"/>
              <a:gd name="connsiteX3" fmla="*/ 0 w 2090350"/>
              <a:gd name="connsiteY3" fmla="*/ 1393567 h 1393567"/>
              <a:gd name="connsiteX4" fmla="*/ 0 w 2090350"/>
              <a:gd name="connsiteY4" fmla="*/ 0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350" h="1393567">
                <a:moveTo>
                  <a:pt x="0" y="0"/>
                </a:moveTo>
                <a:lnTo>
                  <a:pt x="2090350" y="0"/>
                </a:lnTo>
                <a:lnTo>
                  <a:pt x="2090350" y="1393567"/>
                </a:lnTo>
                <a:lnTo>
                  <a:pt x="0" y="13935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ts val="380"/>
              </a:spcAft>
              <a:buChar char="••"/>
            </a:pPr>
            <a:r>
              <a:rPr lang="en-US" sz="2000" kern="1200" dirty="0" smtClean="0"/>
              <a:t>entity used to contain and/or receive information</a:t>
            </a:r>
            <a:endParaRPr lang="en-US" sz="2000" kern="1200" dirty="0"/>
          </a:p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ts val="380"/>
              </a:spcAft>
              <a:buChar char="••"/>
            </a:pPr>
            <a:r>
              <a:rPr lang="en-US" sz="2000" kern="1200" dirty="0" smtClean="0"/>
              <a:t>protection depends on the environment in which access control operates </a:t>
            </a:r>
            <a:endParaRPr lang="en-US" sz="2000" kern="1200" dirty="0"/>
          </a:p>
        </p:txBody>
      </p:sp>
      <p:sp>
        <p:nvSpPr>
          <p:cNvPr id="18" name="Freeform 17"/>
          <p:cNvSpPr/>
          <p:nvPr/>
        </p:nvSpPr>
        <p:spPr>
          <a:xfrm>
            <a:off x="2181240" y="4725144"/>
            <a:ext cx="1886704" cy="1576725"/>
          </a:xfrm>
          <a:custGeom>
            <a:avLst/>
            <a:gdLst>
              <a:gd name="connsiteX0" fmla="*/ 0 w 1393567"/>
              <a:gd name="connsiteY0" fmla="*/ 696784 h 1393567"/>
              <a:gd name="connsiteX1" fmla="*/ 696784 w 1393567"/>
              <a:gd name="connsiteY1" fmla="*/ 0 h 1393567"/>
              <a:gd name="connsiteX2" fmla="*/ 1393568 w 1393567"/>
              <a:gd name="connsiteY2" fmla="*/ 696784 h 1393567"/>
              <a:gd name="connsiteX3" fmla="*/ 696784 w 1393567"/>
              <a:gd name="connsiteY3" fmla="*/ 1393568 h 1393567"/>
              <a:gd name="connsiteX4" fmla="*/ 0 w 1393567"/>
              <a:gd name="connsiteY4" fmla="*/ 696784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3567" h="1393567">
                <a:moveTo>
                  <a:pt x="0" y="696784"/>
                </a:moveTo>
                <a:cubicBezTo>
                  <a:pt x="0" y="311961"/>
                  <a:pt x="311961" y="0"/>
                  <a:pt x="696784" y="0"/>
                </a:cubicBezTo>
                <a:cubicBezTo>
                  <a:pt x="1081607" y="0"/>
                  <a:pt x="1393568" y="311961"/>
                  <a:pt x="1393568" y="696784"/>
                </a:cubicBezTo>
                <a:cubicBezTo>
                  <a:pt x="1393568" y="1081607"/>
                  <a:pt x="1081607" y="1393568"/>
                  <a:pt x="696784" y="1393568"/>
                </a:cubicBezTo>
                <a:cubicBezTo>
                  <a:pt x="311961" y="1393568"/>
                  <a:pt x="0" y="1081607"/>
                  <a:pt x="0" y="6967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E0A99">
                <a:alpha val="43000"/>
              </a:srgbClr>
            </a:outerShdw>
          </a:effectLst>
        </p:spPr>
        <p:style>
          <a:lnRef idx="0">
            <a:scrgbClr r="0" g="0" b="0"/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0433" tIns="210433" rIns="210433" bIns="210433" numCol="1" spcCol="1270" anchor="ctr" anchorCtr="0">
            <a:noAutofit/>
          </a:bodyPr>
          <a:lstStyle/>
          <a:p>
            <a:pPr lvl="0" algn="ctr" defTabSz="444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>
                <a:solidFill>
                  <a:srgbClr val="0E0A99"/>
                </a:solidFill>
              </a:rPr>
              <a:t>access right: </a:t>
            </a:r>
            <a:r>
              <a:rPr lang="en-US" kern="1200" dirty="0" smtClean="0">
                <a:solidFill>
                  <a:srgbClr val="0E0A99"/>
                </a:solidFill>
              </a:rPr>
              <a:t>the way in which a subject may access an object</a:t>
            </a:r>
            <a:endParaRPr lang="en-US" kern="1200" dirty="0">
              <a:solidFill>
                <a:srgbClr val="0E0A99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01294" y="4732595"/>
            <a:ext cx="2759338" cy="1393567"/>
          </a:xfrm>
          <a:custGeom>
            <a:avLst/>
            <a:gdLst>
              <a:gd name="connsiteX0" fmla="*/ 0 w 2090350"/>
              <a:gd name="connsiteY0" fmla="*/ 0 h 1393567"/>
              <a:gd name="connsiteX1" fmla="*/ 2090350 w 2090350"/>
              <a:gd name="connsiteY1" fmla="*/ 0 h 1393567"/>
              <a:gd name="connsiteX2" fmla="*/ 2090350 w 2090350"/>
              <a:gd name="connsiteY2" fmla="*/ 1393567 h 1393567"/>
              <a:gd name="connsiteX3" fmla="*/ 0 w 2090350"/>
              <a:gd name="connsiteY3" fmla="*/ 1393567 h 1393567"/>
              <a:gd name="connsiteX4" fmla="*/ 0 w 2090350"/>
              <a:gd name="connsiteY4" fmla="*/ 0 h 139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350" h="1393567">
                <a:moveTo>
                  <a:pt x="0" y="0"/>
                </a:moveTo>
                <a:lnTo>
                  <a:pt x="2090350" y="0"/>
                </a:lnTo>
                <a:lnTo>
                  <a:pt x="2090350" y="1393567"/>
                </a:lnTo>
                <a:lnTo>
                  <a:pt x="0" y="13935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kern="1200" dirty="0" smtClean="0"/>
              <a:t>e.g. read, write, execute, delete, create, search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20735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Deals with the management and control of the ways entities are granted access to resources</a:t>
            </a:r>
          </a:p>
          <a:p>
            <a:pPr lvl="2"/>
            <a:endParaRPr lang="en-US" sz="2000" dirty="0" smtClean="0"/>
          </a:p>
          <a:p>
            <a:pPr lvl="0"/>
            <a:r>
              <a:rPr lang="en-US" sz="2800" dirty="0" smtClean="0"/>
              <a:t>Covers both logical and physical access</a:t>
            </a:r>
          </a:p>
          <a:p>
            <a:pPr lvl="2"/>
            <a:endParaRPr lang="en-US" sz="2000" dirty="0" smtClean="0"/>
          </a:p>
          <a:p>
            <a:pPr lvl="0"/>
            <a:r>
              <a:rPr lang="en-US" sz="2800" dirty="0" smtClean="0"/>
              <a:t>May be internal to a system or an external element</a:t>
            </a:r>
          </a:p>
          <a:p>
            <a:pPr lvl="2"/>
            <a:endParaRPr lang="en-US" sz="2000" dirty="0" smtClean="0"/>
          </a:p>
          <a:p>
            <a:pPr lvl="0"/>
            <a:r>
              <a:rPr lang="en-US" sz="2800" dirty="0" smtClean="0"/>
              <a:t>Purpose is to ensure that the proper identity verification is made when an individual attempts to access a security sensitive building, computer systems, or data</a:t>
            </a:r>
          </a:p>
        </p:txBody>
      </p:sp>
    </p:spTree>
    <p:extLst>
      <p:ext uri="{BB962C8B-B14F-4D97-AF65-F5344CB8AC3E}">
        <p14:creationId xmlns:p14="http://schemas.microsoft.com/office/powerpoint/2010/main" val="67600674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Support </a:t>
            </a:r>
            <a:r>
              <a:rPr lang="en-US" sz="2400" dirty="0" smtClean="0"/>
              <a:t>elements </a:t>
            </a:r>
            <a:r>
              <a:rPr lang="en-US" sz="2400" dirty="0" smtClean="0"/>
              <a:t>for </a:t>
            </a:r>
            <a:r>
              <a:rPr lang="en-US" sz="2400" dirty="0" smtClean="0"/>
              <a:t>an enterprise-wide access </a:t>
            </a:r>
            <a:r>
              <a:rPr lang="en-US" sz="2400" dirty="0" smtClean="0"/>
              <a:t>control</a:t>
            </a:r>
            <a:endParaRPr lang="en-US" sz="2400" dirty="0" smtClean="0"/>
          </a:p>
        </p:txBody>
      </p:sp>
      <p:sp>
        <p:nvSpPr>
          <p:cNvPr id="4" name="Freeform 3"/>
          <p:cNvSpPr/>
          <p:nvPr/>
        </p:nvSpPr>
        <p:spPr>
          <a:xfrm>
            <a:off x="457200" y="1504920"/>
            <a:ext cx="8229600" cy="1386000"/>
          </a:xfrm>
          <a:custGeom>
            <a:avLst/>
            <a:gdLst>
              <a:gd name="connsiteX0" fmla="*/ 0 w 8229600"/>
              <a:gd name="connsiteY0" fmla="*/ 0 h 1386000"/>
              <a:gd name="connsiteX1" fmla="*/ 8229600 w 8229600"/>
              <a:gd name="connsiteY1" fmla="*/ 0 h 1386000"/>
              <a:gd name="connsiteX2" fmla="*/ 8229600 w 8229600"/>
              <a:gd name="connsiteY2" fmla="*/ 1386000 h 1386000"/>
              <a:gd name="connsiteX3" fmla="*/ 0 w 8229600"/>
              <a:gd name="connsiteY3" fmla="*/ 1386000 h 1386000"/>
              <a:gd name="connsiteX4" fmla="*/ 0 w 8229600"/>
              <a:gd name="connsiteY4" fmla="*/ 0 h 13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386000">
                <a:moveTo>
                  <a:pt x="0" y="0"/>
                </a:moveTo>
                <a:lnTo>
                  <a:pt x="8229600" y="0"/>
                </a:lnTo>
                <a:lnTo>
                  <a:pt x="8229600" y="1386000"/>
                </a:lnTo>
                <a:lnTo>
                  <a:pt x="0" y="1386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33248" rIns="638708" bIns="113792" numCol="1" spcCol="1270" anchor="t" anchorCtr="0">
            <a:noAutofit/>
          </a:bodyPr>
          <a:lstStyle/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Concerned with defining rules for a resource that requires access control</a:t>
            </a:r>
            <a:endParaRPr lang="en-US" sz="1600" kern="1200" dirty="0"/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Rules would include credential requirements and what user attributes, resource attributes, and environmental conditions are required for access of a given resource for a given function</a:t>
            </a:r>
            <a:endParaRPr lang="en-US" sz="1600" kern="1200" dirty="0"/>
          </a:p>
        </p:txBody>
      </p:sp>
      <p:sp>
        <p:nvSpPr>
          <p:cNvPr id="6" name="Freeform 5"/>
          <p:cNvSpPr/>
          <p:nvPr/>
        </p:nvSpPr>
        <p:spPr>
          <a:xfrm>
            <a:off x="868680" y="1268760"/>
            <a:ext cx="5760720" cy="472320"/>
          </a:xfrm>
          <a:custGeom>
            <a:avLst/>
            <a:gdLst>
              <a:gd name="connsiteX0" fmla="*/ 0 w 5760720"/>
              <a:gd name="connsiteY0" fmla="*/ 78722 h 472320"/>
              <a:gd name="connsiteX1" fmla="*/ 78722 w 5760720"/>
              <a:gd name="connsiteY1" fmla="*/ 0 h 472320"/>
              <a:gd name="connsiteX2" fmla="*/ 5681998 w 5760720"/>
              <a:gd name="connsiteY2" fmla="*/ 0 h 472320"/>
              <a:gd name="connsiteX3" fmla="*/ 5760720 w 5760720"/>
              <a:gd name="connsiteY3" fmla="*/ 78722 h 472320"/>
              <a:gd name="connsiteX4" fmla="*/ 5760720 w 5760720"/>
              <a:gd name="connsiteY4" fmla="*/ 393598 h 472320"/>
              <a:gd name="connsiteX5" fmla="*/ 5681998 w 5760720"/>
              <a:gd name="connsiteY5" fmla="*/ 472320 h 472320"/>
              <a:gd name="connsiteX6" fmla="*/ 78722 w 5760720"/>
              <a:gd name="connsiteY6" fmla="*/ 472320 h 472320"/>
              <a:gd name="connsiteX7" fmla="*/ 0 w 5760720"/>
              <a:gd name="connsiteY7" fmla="*/ 393598 h 472320"/>
              <a:gd name="connsiteX8" fmla="*/ 0 w 5760720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5681998" y="0"/>
                </a:lnTo>
                <a:cubicBezTo>
                  <a:pt x="5725475" y="0"/>
                  <a:pt x="5760720" y="35245"/>
                  <a:pt x="5760720" y="78722"/>
                </a:cubicBezTo>
                <a:lnTo>
                  <a:pt x="5760720" y="393598"/>
                </a:lnTo>
                <a:cubicBezTo>
                  <a:pt x="5760720" y="437075"/>
                  <a:pt x="5725475" y="472320"/>
                  <a:pt x="568199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799" tIns="23057" rIns="240799" bIns="23057" numCol="1" spcCol="1270" anchor="ctr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Resource management</a:t>
            </a:r>
            <a:endParaRPr lang="en-US" sz="1600" kern="1200" dirty="0"/>
          </a:p>
        </p:txBody>
      </p:sp>
      <p:sp>
        <p:nvSpPr>
          <p:cNvPr id="7" name="Freeform 6"/>
          <p:cNvSpPr/>
          <p:nvPr/>
        </p:nvSpPr>
        <p:spPr>
          <a:xfrm>
            <a:off x="457200" y="3350061"/>
            <a:ext cx="8229600" cy="1663200"/>
          </a:xfrm>
          <a:custGeom>
            <a:avLst/>
            <a:gdLst>
              <a:gd name="connsiteX0" fmla="*/ 0 w 8229600"/>
              <a:gd name="connsiteY0" fmla="*/ 0 h 1663200"/>
              <a:gd name="connsiteX1" fmla="*/ 8229600 w 8229600"/>
              <a:gd name="connsiteY1" fmla="*/ 0 h 1663200"/>
              <a:gd name="connsiteX2" fmla="*/ 8229600 w 8229600"/>
              <a:gd name="connsiteY2" fmla="*/ 1663200 h 1663200"/>
              <a:gd name="connsiteX3" fmla="*/ 0 w 8229600"/>
              <a:gd name="connsiteY3" fmla="*/ 1663200 h 1663200"/>
              <a:gd name="connsiteX4" fmla="*/ 0 w 8229600"/>
              <a:gd name="connsiteY4" fmla="*/ 0 h 16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663200">
                <a:moveTo>
                  <a:pt x="0" y="0"/>
                </a:moveTo>
                <a:lnTo>
                  <a:pt x="8229600" y="0"/>
                </a:lnTo>
                <a:lnTo>
                  <a:pt x="8229600" y="1663200"/>
                </a:lnTo>
                <a:lnTo>
                  <a:pt x="0" y="1663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33248" rIns="638708" bIns="113792" numCol="1" spcCol="1270" anchor="t" anchorCtr="0">
            <a:noAutofit/>
          </a:bodyPr>
          <a:lstStyle/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Concerned with establishing and maintaining the entitlement or privilege attributes that comprise an individual’s access profile</a:t>
            </a:r>
            <a:endParaRPr lang="en-US" sz="1600" kern="1200" dirty="0"/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These attributes represent features of an individual that can be used as the basis for determining access decisions to both physical and logical resources</a:t>
            </a:r>
            <a:endParaRPr lang="en-US" sz="1600" kern="1200" dirty="0"/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Privileges are considered attributes that can be linked to a digital identity</a:t>
            </a:r>
            <a:endParaRPr lang="en-US" sz="1600" kern="1200" dirty="0"/>
          </a:p>
        </p:txBody>
      </p:sp>
      <p:sp>
        <p:nvSpPr>
          <p:cNvPr id="8" name="Freeform 7"/>
          <p:cNvSpPr/>
          <p:nvPr/>
        </p:nvSpPr>
        <p:spPr>
          <a:xfrm>
            <a:off x="868680" y="3113901"/>
            <a:ext cx="5760720" cy="472320"/>
          </a:xfrm>
          <a:custGeom>
            <a:avLst/>
            <a:gdLst>
              <a:gd name="connsiteX0" fmla="*/ 0 w 5760720"/>
              <a:gd name="connsiteY0" fmla="*/ 78722 h 472320"/>
              <a:gd name="connsiteX1" fmla="*/ 78722 w 5760720"/>
              <a:gd name="connsiteY1" fmla="*/ 0 h 472320"/>
              <a:gd name="connsiteX2" fmla="*/ 5681998 w 5760720"/>
              <a:gd name="connsiteY2" fmla="*/ 0 h 472320"/>
              <a:gd name="connsiteX3" fmla="*/ 5760720 w 5760720"/>
              <a:gd name="connsiteY3" fmla="*/ 78722 h 472320"/>
              <a:gd name="connsiteX4" fmla="*/ 5760720 w 5760720"/>
              <a:gd name="connsiteY4" fmla="*/ 393598 h 472320"/>
              <a:gd name="connsiteX5" fmla="*/ 5681998 w 5760720"/>
              <a:gd name="connsiteY5" fmla="*/ 472320 h 472320"/>
              <a:gd name="connsiteX6" fmla="*/ 78722 w 5760720"/>
              <a:gd name="connsiteY6" fmla="*/ 472320 h 472320"/>
              <a:gd name="connsiteX7" fmla="*/ 0 w 5760720"/>
              <a:gd name="connsiteY7" fmla="*/ 393598 h 472320"/>
              <a:gd name="connsiteX8" fmla="*/ 0 w 5760720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5681998" y="0"/>
                </a:lnTo>
                <a:cubicBezTo>
                  <a:pt x="5725475" y="0"/>
                  <a:pt x="5760720" y="35245"/>
                  <a:pt x="5760720" y="78722"/>
                </a:cubicBezTo>
                <a:lnTo>
                  <a:pt x="5760720" y="393598"/>
                </a:lnTo>
                <a:cubicBezTo>
                  <a:pt x="5760720" y="437075"/>
                  <a:pt x="5725475" y="472320"/>
                  <a:pt x="568199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799" tIns="23057" rIns="240799" bIns="23057" numCol="1" spcCol="1270" anchor="ctr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Privilege management</a:t>
            </a:r>
            <a:endParaRPr lang="en-US" sz="1600" kern="1200" dirty="0"/>
          </a:p>
        </p:txBody>
      </p:sp>
      <p:sp>
        <p:nvSpPr>
          <p:cNvPr id="9" name="Freeform 8"/>
          <p:cNvSpPr/>
          <p:nvPr/>
        </p:nvSpPr>
        <p:spPr>
          <a:xfrm>
            <a:off x="457200" y="5335821"/>
            <a:ext cx="8229600" cy="680400"/>
          </a:xfrm>
          <a:custGeom>
            <a:avLst/>
            <a:gdLst>
              <a:gd name="connsiteX0" fmla="*/ 0 w 8229600"/>
              <a:gd name="connsiteY0" fmla="*/ 0 h 680400"/>
              <a:gd name="connsiteX1" fmla="*/ 8229600 w 8229600"/>
              <a:gd name="connsiteY1" fmla="*/ 0 h 680400"/>
              <a:gd name="connsiteX2" fmla="*/ 8229600 w 8229600"/>
              <a:gd name="connsiteY2" fmla="*/ 680400 h 680400"/>
              <a:gd name="connsiteX3" fmla="*/ 0 w 8229600"/>
              <a:gd name="connsiteY3" fmla="*/ 680400 h 680400"/>
              <a:gd name="connsiteX4" fmla="*/ 0 w 8229600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680400">
                <a:moveTo>
                  <a:pt x="0" y="0"/>
                </a:moveTo>
                <a:lnTo>
                  <a:pt x="8229600" y="0"/>
                </a:lnTo>
                <a:lnTo>
                  <a:pt x="8229600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33248" rIns="638708" bIns="113792" numCol="1" spcCol="1270" anchor="t" anchorCtr="0">
            <a:noAutofit/>
          </a:bodyPr>
          <a:lstStyle/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Governs what is allowable and unallowable in an access transaction</a:t>
            </a:r>
            <a:endParaRPr lang="en-US" sz="1600" kern="1200" dirty="0"/>
          </a:p>
        </p:txBody>
      </p:sp>
      <p:sp>
        <p:nvSpPr>
          <p:cNvPr id="10" name="Freeform 9"/>
          <p:cNvSpPr/>
          <p:nvPr/>
        </p:nvSpPr>
        <p:spPr>
          <a:xfrm>
            <a:off x="868680" y="5099661"/>
            <a:ext cx="5760720" cy="472320"/>
          </a:xfrm>
          <a:custGeom>
            <a:avLst/>
            <a:gdLst>
              <a:gd name="connsiteX0" fmla="*/ 0 w 5760720"/>
              <a:gd name="connsiteY0" fmla="*/ 78722 h 472320"/>
              <a:gd name="connsiteX1" fmla="*/ 78722 w 5760720"/>
              <a:gd name="connsiteY1" fmla="*/ 0 h 472320"/>
              <a:gd name="connsiteX2" fmla="*/ 5681998 w 5760720"/>
              <a:gd name="connsiteY2" fmla="*/ 0 h 472320"/>
              <a:gd name="connsiteX3" fmla="*/ 5760720 w 5760720"/>
              <a:gd name="connsiteY3" fmla="*/ 78722 h 472320"/>
              <a:gd name="connsiteX4" fmla="*/ 5760720 w 5760720"/>
              <a:gd name="connsiteY4" fmla="*/ 393598 h 472320"/>
              <a:gd name="connsiteX5" fmla="*/ 5681998 w 5760720"/>
              <a:gd name="connsiteY5" fmla="*/ 472320 h 472320"/>
              <a:gd name="connsiteX6" fmla="*/ 78722 w 5760720"/>
              <a:gd name="connsiteY6" fmla="*/ 472320 h 472320"/>
              <a:gd name="connsiteX7" fmla="*/ 0 w 5760720"/>
              <a:gd name="connsiteY7" fmla="*/ 393598 h 472320"/>
              <a:gd name="connsiteX8" fmla="*/ 0 w 5760720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5681998" y="0"/>
                </a:lnTo>
                <a:cubicBezTo>
                  <a:pt x="5725475" y="0"/>
                  <a:pt x="5760720" y="35245"/>
                  <a:pt x="5760720" y="78722"/>
                </a:cubicBezTo>
                <a:lnTo>
                  <a:pt x="5760720" y="393598"/>
                </a:lnTo>
                <a:cubicBezTo>
                  <a:pt x="5760720" y="437075"/>
                  <a:pt x="5725475" y="472320"/>
                  <a:pt x="568199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799" tIns="23057" rIns="240799" bIns="23057" numCol="1" spcCol="1270" anchor="ctr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Policy management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156790966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Identity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r>
              <a:rPr lang="en-US" sz="2800" dirty="0" smtClean="0"/>
              <a:t>Term used to describe the technology, standards, policies, and processes that allow an organization to trust digital identities, identity attributes, and credentials created and issued by another </a:t>
            </a:r>
            <a:r>
              <a:rPr lang="en-US" sz="2800" dirty="0" smtClean="0"/>
              <a:t>organization</a:t>
            </a:r>
          </a:p>
          <a:p>
            <a:endParaRPr lang="en-US" sz="2800" dirty="0" smtClean="0"/>
          </a:p>
          <a:p>
            <a:r>
              <a:rPr lang="en-US" sz="2800" dirty="0" smtClean="0"/>
              <a:t>Addresses two questions:</a:t>
            </a:r>
          </a:p>
          <a:p>
            <a:pPr lvl="1"/>
            <a:r>
              <a:rPr lang="en-US" sz="2400" dirty="0" smtClean="0"/>
              <a:t>How do you trust identities of individuals from external organizations who need access to your systems</a:t>
            </a:r>
          </a:p>
          <a:p>
            <a:pPr lvl="1"/>
            <a:r>
              <a:rPr lang="en-US" sz="2400" dirty="0" smtClean="0"/>
              <a:t>How do you vouch for identities of individuals in your organization when they need to collaborate with external organizations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8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r="5096" b="57622"/>
          <a:stretch/>
        </p:blipFill>
        <p:spPr>
          <a:xfrm>
            <a:off x="323528" y="620688"/>
            <a:ext cx="8568952" cy="53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4" b="4734"/>
          <a:stretch/>
        </p:blipFill>
        <p:spPr>
          <a:xfrm>
            <a:off x="1907704" y="5949280"/>
            <a:ext cx="5299364" cy="537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559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Open Identity Trust Framework</a:t>
            </a:r>
            <a:endParaRPr lang="en-US" sz="4000" dirty="0"/>
          </a:p>
        </p:txBody>
      </p:sp>
      <p:sp>
        <p:nvSpPr>
          <p:cNvPr id="5" name="Freeform 4"/>
          <p:cNvSpPr/>
          <p:nvPr/>
        </p:nvSpPr>
        <p:spPr>
          <a:xfrm>
            <a:off x="457199" y="1340768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err="1" smtClean="0">
                <a:solidFill>
                  <a:srgbClr val="0000FF"/>
                </a:solidFill>
              </a:rPr>
              <a:t>OpenID</a:t>
            </a:r>
            <a:endParaRPr lang="en-US" sz="2000" kern="1200" dirty="0">
              <a:solidFill>
                <a:srgbClr val="0000FF"/>
              </a:solidFill>
            </a:endParaRP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An open standard that allows users to be authenticated by certain cooperating sites using a third party service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86124" y="1340768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rgbClr val="0000FF"/>
                </a:solidFill>
              </a:rPr>
              <a:t>OIDF</a:t>
            </a: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err="1" smtClean="0">
                <a:solidFill>
                  <a:schemeClr val="accent4">
                    <a:lumMod val="75000"/>
                  </a:schemeClr>
                </a:solidFill>
              </a:rPr>
              <a:t>OpenID</a:t>
            </a: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 Foundation is an international nonprofit organization of individuals and companies committed to enabling, promoting, and protecting </a:t>
            </a:r>
            <a:r>
              <a:rPr lang="en-US" sz="1600" kern="1200" dirty="0" err="1" smtClean="0">
                <a:solidFill>
                  <a:schemeClr val="accent4">
                    <a:lumMod val="75000"/>
                  </a:schemeClr>
                </a:solidFill>
              </a:rPr>
              <a:t>OpenID</a:t>
            </a: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 technologies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115048" y="1340768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rgbClr val="0000FF"/>
                </a:solidFill>
              </a:rPr>
              <a:t>ICF</a:t>
            </a:r>
            <a:endParaRPr lang="en-US" sz="2000" kern="1200" dirty="0">
              <a:solidFill>
                <a:srgbClr val="0000FF"/>
              </a:solidFill>
            </a:endParaRP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Information Card Foundation is a nonprofit community of companies and individuals working together to evolve the Information Card ecosystem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7199" y="3839369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rgbClr val="0000FF"/>
                </a:solidFill>
              </a:rPr>
              <a:t>OITF</a:t>
            </a: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Open Identity Trust Framework is a standardized, open specification of a trust framework for identity and attribute exchange, developed jointly by OIDF and ICF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86124" y="3839369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rgbClr val="0000FF"/>
                </a:solidFill>
              </a:rPr>
              <a:t>OIX</a:t>
            </a: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Open Identity Exchange Corporation is an independent, neutral, international provider of certification trust frameworks conforming to the OITF model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115048" y="3839369"/>
            <a:ext cx="2743200" cy="237744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D05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rgbClr val="0000FF"/>
                </a:solidFill>
              </a:rPr>
              <a:t>AXN</a:t>
            </a:r>
          </a:p>
          <a:p>
            <a:pPr marL="57150" lvl="1" indent="-57150" algn="l" defTabSz="4889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Attribute Exchange Network is an online Internet-scale gateway for identity service providers and relying parties to efficiently access user asserted, </a:t>
            </a:r>
            <a:r>
              <a:rPr lang="en-US" sz="1600" kern="1200" dirty="0" err="1" smtClean="0">
                <a:solidFill>
                  <a:schemeClr val="accent4">
                    <a:lumMod val="75000"/>
                  </a:schemeClr>
                </a:solidFill>
              </a:rPr>
              <a:t>permissioned</a:t>
            </a:r>
            <a:r>
              <a:rPr lang="en-US" sz="1600" kern="1200" dirty="0" smtClean="0">
                <a:solidFill>
                  <a:schemeClr val="accent4">
                    <a:lumMod val="75000"/>
                  </a:schemeClr>
                </a:solidFill>
              </a:rPr>
              <a:t>, and verified online identity attributes in high volumes at affordable costs</a:t>
            </a:r>
            <a:endParaRPr lang="en-US" sz="1600" kern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41131" r="8352" b="6155"/>
          <a:stretch/>
        </p:blipFill>
        <p:spPr>
          <a:xfrm>
            <a:off x="611560" y="188640"/>
            <a:ext cx="8019948" cy="6453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9163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>
            <p:extLst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 b="5560"/>
          <a:stretch>
            <a:fillRect/>
          </a:stretch>
        </p:blipFill>
        <p:spPr bwMode="auto">
          <a:xfrm>
            <a:off x="2602146" y="1268760"/>
            <a:ext cx="654185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RBAC Functions </a:t>
            </a:r>
            <a:r>
              <a:rPr lang="en-US" sz="2800" dirty="0" smtClean="0">
                <a:ea typeface="+mj-ea"/>
                <a:cs typeface="+mj-cs"/>
              </a:rPr>
              <a:t>and Roles for Banking Example</a:t>
            </a:r>
            <a:endParaRPr lang="en-US" sz="20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95401"/>
            <a:ext cx="2530624" cy="4830763"/>
          </a:xfrm>
        </p:spPr>
        <p:txBody>
          <a:bodyPr/>
          <a:lstStyle/>
          <a:p>
            <a:pPr marL="514350" indent="-514350" algn="ctr">
              <a:buAutoNum type="alphaLcParenBoth"/>
            </a:pPr>
            <a:endParaRPr lang="en-US" dirty="0" smtClean="0">
              <a:solidFill>
                <a:srgbClr val="FFB91D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B91D"/>
              </a:solidFill>
            </a:endParaRPr>
          </a:p>
          <a:p>
            <a:pPr marL="514350" indent="-514350" algn="ctr">
              <a:buAutoNum type="alphaLcParenBoth"/>
            </a:pPr>
            <a:r>
              <a:rPr lang="en-US" dirty="0" smtClean="0">
                <a:solidFill>
                  <a:srgbClr val="FFB91D"/>
                </a:solidFill>
              </a:rPr>
              <a:t>Functions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and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Official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94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RBAC Functions and Roles for Banking Example</a:t>
            </a:r>
            <a:endParaRPr lang="en-US" sz="2000" dirty="0" smtClean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2962672" cy="48307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B91D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B91D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(</a:t>
            </a:r>
            <a:r>
              <a:rPr lang="en-US" dirty="0">
                <a:solidFill>
                  <a:srgbClr val="FFB91D"/>
                </a:solidFill>
              </a:rPr>
              <a:t>b) </a:t>
            </a:r>
            <a:r>
              <a:rPr lang="en-US" dirty="0" smtClean="0">
                <a:solidFill>
                  <a:srgbClr val="FFB91D"/>
                </a:solidFill>
              </a:rPr>
              <a:t>Permission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Assignments</a:t>
            </a:r>
            <a:endParaRPr lang="en-US" dirty="0"/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3"/>
          <a:srcRect r="52609" b="5125"/>
          <a:stretch>
            <a:fillRect/>
          </a:stretch>
        </p:blipFill>
        <p:spPr bwMode="auto">
          <a:xfrm>
            <a:off x="3461345" y="980728"/>
            <a:ext cx="4639047" cy="544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5505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RBAC Functions and Roles for Banking Example</a:t>
            </a:r>
            <a:endParaRPr lang="en-US" sz="2000" dirty="0" smtClean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95401"/>
            <a:ext cx="2588418" cy="48307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B91D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B91D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(</a:t>
            </a:r>
            <a:r>
              <a:rPr lang="en-US" dirty="0">
                <a:solidFill>
                  <a:srgbClr val="FFB91D"/>
                </a:solidFill>
              </a:rPr>
              <a:t>c) </a:t>
            </a:r>
            <a:r>
              <a:rPr lang="en-US" dirty="0" smtClean="0">
                <a:solidFill>
                  <a:srgbClr val="FFB91D"/>
                </a:solidFill>
              </a:rPr>
              <a:t>Permission Assignment with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B91D"/>
                </a:solidFill>
              </a:rPr>
              <a:t>Inheritance</a:t>
            </a:r>
            <a:endParaRPr lang="en-US" dirty="0"/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3"/>
          <a:srcRect l="13528" r="24049" b="4185"/>
          <a:stretch>
            <a:fillRect/>
          </a:stretch>
        </p:blipFill>
        <p:spPr bwMode="auto">
          <a:xfrm>
            <a:off x="2911946" y="1052991"/>
            <a:ext cx="4900414" cy="532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269242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RBAC Example of Access Control Administration</a:t>
            </a:r>
            <a:endParaRPr lang="en-US" sz="2800" dirty="0"/>
          </a:p>
        </p:txBody>
      </p:sp>
      <p:pic>
        <p:nvPicPr>
          <p:cNvPr id="89091" name="Picture 3" descr="f12.pdf"/>
          <p:cNvPicPr>
            <a:picLocks noChangeAspect="1"/>
          </p:cNvPicPr>
          <p:nvPr/>
        </p:nvPicPr>
        <p:blipFill>
          <a:blip r:embed="rId3"/>
          <a:srcRect l="7272" t="12941" r="8182" b="5882"/>
          <a:stretch>
            <a:fillRect/>
          </a:stretch>
        </p:blipFill>
        <p:spPr bwMode="auto">
          <a:xfrm>
            <a:off x="323528" y="997747"/>
            <a:ext cx="8784976" cy="651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593943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Discretionary </a:t>
            </a:r>
            <a:r>
              <a:rPr lang="en-GB" dirty="0" smtClean="0"/>
              <a:t>Access Control</a:t>
            </a:r>
            <a:endParaRPr lang="en-US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scheme in which an entity may enable another entity to access some resource</a:t>
            </a:r>
          </a:p>
          <a:p>
            <a:pPr lvl="1"/>
            <a:r>
              <a:rPr lang="en-US" dirty="0" smtClean="0"/>
              <a:t>often provided using an access matrix</a:t>
            </a:r>
          </a:p>
          <a:p>
            <a:pPr lvl="2"/>
            <a:r>
              <a:rPr lang="en-US" dirty="0" smtClean="0"/>
              <a:t>one dimension consists of identified subjects that may attempt data access to the resources</a:t>
            </a:r>
          </a:p>
          <a:p>
            <a:pPr lvl="2"/>
            <a:r>
              <a:rPr lang="en-US" dirty="0" smtClean="0"/>
              <a:t>the other dimension lists the objects that may be accessed</a:t>
            </a:r>
          </a:p>
          <a:p>
            <a:pPr lvl="1"/>
            <a:r>
              <a:rPr lang="en-US" dirty="0" smtClean="0"/>
              <a:t>each entry in the matrix indicates the access rights of a particular subject for a particular object</a:t>
            </a:r>
          </a:p>
        </p:txBody>
      </p:sp>
    </p:spTree>
    <p:extLst>
      <p:ext uri="{BB962C8B-B14F-4D97-AF65-F5344CB8AC3E}">
        <p14:creationId xmlns:p14="http://schemas.microsoft.com/office/powerpoint/2010/main" val="35494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5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>
          <a:xfrm>
            <a:off x="673224" y="908720"/>
            <a:ext cx="8507288" cy="4830763"/>
          </a:xfrm>
        </p:spPr>
        <p:txBody>
          <a:bodyPr/>
          <a:lstStyle/>
          <a:p>
            <a:r>
              <a:rPr lang="en-US" sz="2000" dirty="0" smtClean="0"/>
              <a:t>access control</a:t>
            </a:r>
          </a:p>
          <a:p>
            <a:pPr lvl="1"/>
            <a:r>
              <a:rPr lang="en-US" sz="1800" dirty="0" smtClean="0"/>
              <a:t>prevent unauthorized users from gaining access to resources</a:t>
            </a:r>
          </a:p>
          <a:p>
            <a:pPr lvl="1"/>
            <a:r>
              <a:rPr lang="en-US" sz="1800" dirty="0" smtClean="0"/>
              <a:t>prevent legitimate users from accessing resources in an unauthorized manner</a:t>
            </a:r>
          </a:p>
          <a:p>
            <a:pPr lvl="1"/>
            <a:r>
              <a:rPr lang="en-US" sz="1800" dirty="0" smtClean="0"/>
              <a:t>enable legitimate users to access resources </a:t>
            </a:r>
          </a:p>
          <a:p>
            <a:pPr lvl="1"/>
            <a:r>
              <a:rPr lang="en-AU" sz="1800" dirty="0" smtClean="0"/>
              <a:t>subjects, objects, access rights</a:t>
            </a:r>
          </a:p>
          <a:p>
            <a:pPr lvl="1"/>
            <a:r>
              <a:rPr lang="en-AU" sz="1800" dirty="0" smtClean="0"/>
              <a:t>authentication, authorization, audit</a:t>
            </a:r>
          </a:p>
          <a:p>
            <a:r>
              <a:rPr lang="en-AU" sz="2000" dirty="0" smtClean="0"/>
              <a:t>discretionary access controls (DAC)</a:t>
            </a:r>
          </a:p>
          <a:p>
            <a:pPr lvl="1"/>
            <a:r>
              <a:rPr lang="en-AU" sz="1800" dirty="0" smtClean="0"/>
              <a:t>controls access based on identity</a:t>
            </a:r>
          </a:p>
          <a:p>
            <a:r>
              <a:rPr lang="en-AU" sz="2000" dirty="0" smtClean="0"/>
              <a:t>mandatory access control (MAC)</a:t>
            </a:r>
          </a:p>
          <a:p>
            <a:pPr lvl="1"/>
            <a:r>
              <a:rPr lang="en-AU" sz="1800" dirty="0" smtClean="0"/>
              <a:t>controls access based on security labels</a:t>
            </a:r>
          </a:p>
          <a:p>
            <a:r>
              <a:rPr lang="en-AU" sz="2000" dirty="0" smtClean="0"/>
              <a:t>role-based access control (RBAC)</a:t>
            </a:r>
          </a:p>
          <a:p>
            <a:pPr lvl="1"/>
            <a:r>
              <a:rPr lang="en-AU" sz="2000" dirty="0" smtClean="0"/>
              <a:t>controls access based on roles</a:t>
            </a:r>
          </a:p>
          <a:p>
            <a:r>
              <a:rPr lang="en-AU" sz="2000" dirty="0"/>
              <a:t>task-based access control (TBAC)</a:t>
            </a:r>
          </a:p>
          <a:p>
            <a:pPr lvl="1"/>
            <a:r>
              <a:rPr lang="en-AU" sz="1800" dirty="0"/>
              <a:t>controls based on task at hand</a:t>
            </a:r>
          </a:p>
          <a:p>
            <a:r>
              <a:rPr lang="en-AU" sz="2000" dirty="0" smtClean="0"/>
              <a:t>attribute-based </a:t>
            </a:r>
            <a:r>
              <a:rPr lang="en-AU" sz="2000" dirty="0" smtClean="0"/>
              <a:t>access control (ABEC)</a:t>
            </a:r>
          </a:p>
          <a:p>
            <a:pPr lvl="1"/>
            <a:r>
              <a:rPr lang="en-AU" sz="1800" dirty="0" smtClean="0"/>
              <a:t>Controls based on attributes </a:t>
            </a:r>
            <a:endParaRPr lang="en-AU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014" y="-33114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5142321"/>
            <a:ext cx="1600201" cy="1715680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272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 Matrix</a:t>
            </a:r>
            <a:endParaRPr lang="en-US" dirty="0"/>
          </a:p>
        </p:txBody>
      </p:sp>
      <p:pic>
        <p:nvPicPr>
          <p:cNvPr id="33795" name="Picture 4" descr="f3.pdf"/>
          <p:cNvPicPr>
            <a:picLocks noChangeAspect="1"/>
          </p:cNvPicPr>
          <p:nvPr/>
        </p:nvPicPr>
        <p:blipFill>
          <a:blip r:embed="rId3"/>
          <a:srcRect l="14545" t="-1176" r="27274" b="60001"/>
          <a:stretch>
            <a:fillRect/>
          </a:stretch>
        </p:blipFill>
        <p:spPr bwMode="auto">
          <a:xfrm>
            <a:off x="323528" y="1628800"/>
            <a:ext cx="8163578" cy="446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E0A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  <a:bevelB w="114300" prst="artDeco"/>
          </a:sp3d>
        </p:spPr>
      </p:pic>
    </p:spTree>
    <p:extLst>
      <p:ext uri="{BB962C8B-B14F-4D97-AF65-F5344CB8AC3E}">
        <p14:creationId xmlns:p14="http://schemas.microsoft.com/office/powerpoint/2010/main" val="14955444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Example of Access Control Structures</a:t>
            </a:r>
            <a:endParaRPr lang="en-US" sz="3600" dirty="0" smtClean="0"/>
          </a:p>
        </p:txBody>
      </p:sp>
      <p:pic>
        <p:nvPicPr>
          <p:cNvPr id="12" name="Content Placeholder 15" descr="f3.pdf"/>
          <p:cNvPicPr>
            <a:picLocks noChangeAspect="1"/>
          </p:cNvPicPr>
          <p:nvPr/>
        </p:nvPicPr>
        <p:blipFill>
          <a:blip r:embed="rId3"/>
          <a:srcRect l="44545" t="35059" r="9091" b="13882"/>
          <a:stretch>
            <a:fillRect/>
          </a:stretch>
        </p:blipFill>
        <p:spPr bwMode="auto">
          <a:xfrm>
            <a:off x="4283968" y="1268760"/>
            <a:ext cx="4703645" cy="502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3" name="Picture 4" descr="f3.pdf"/>
          <p:cNvPicPr>
            <a:picLocks noChangeAspect="1"/>
          </p:cNvPicPr>
          <p:nvPr/>
        </p:nvPicPr>
        <p:blipFill rotWithShape="1">
          <a:blip r:embed="rId4"/>
          <a:srcRect l="13635" t="35291" r="51816" b="8622"/>
          <a:stretch/>
        </p:blipFill>
        <p:spPr bwMode="auto">
          <a:xfrm>
            <a:off x="179512" y="1268760"/>
            <a:ext cx="4001608" cy="502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93376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UNR</Template>
  <TotalTime>12788</TotalTime>
  <Words>19742</Words>
  <Application>Microsoft Office PowerPoint</Application>
  <PresentationFormat>On-screen Show (4:3)</PresentationFormat>
  <Paragraphs>1986</Paragraphs>
  <Slides>70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MS PGothic</vt:lpstr>
      <vt:lpstr>Arial</vt:lpstr>
      <vt:lpstr>Calibri</vt:lpstr>
      <vt:lpstr>Courier New</vt:lpstr>
      <vt:lpstr>Palatino Linotype (Body)</vt:lpstr>
      <vt:lpstr>Symbol</vt:lpstr>
      <vt:lpstr>Times New Roman</vt:lpstr>
      <vt:lpstr>Wingdings</vt:lpstr>
      <vt:lpstr>UNR</vt:lpstr>
      <vt:lpstr>Equation</vt:lpstr>
      <vt:lpstr>Lecture 7 Access Control</vt:lpstr>
      <vt:lpstr>Access Control</vt:lpstr>
      <vt:lpstr>Access Control  Principles</vt:lpstr>
      <vt:lpstr>   Access Control Policies</vt:lpstr>
      <vt:lpstr>Access Control Requirements</vt:lpstr>
      <vt:lpstr>Access Control Basic Elements</vt:lpstr>
      <vt:lpstr>Discretionary Access Control</vt:lpstr>
      <vt:lpstr>Access Matrix</vt:lpstr>
      <vt:lpstr>Example of Access Control Structures</vt:lpstr>
      <vt:lpstr> Authorization Table  </vt:lpstr>
      <vt:lpstr>Extended Access Control Matrix</vt:lpstr>
      <vt:lpstr>Access Control Function</vt:lpstr>
      <vt:lpstr>Access Control System Commands </vt:lpstr>
      <vt:lpstr>Protection Domains</vt:lpstr>
      <vt:lpstr>Protection Domains</vt:lpstr>
      <vt:lpstr>UNIX File Access Control</vt:lpstr>
      <vt:lpstr>UNIX File Access Control</vt:lpstr>
      <vt:lpstr>Traditional UNIX  File Access Control</vt:lpstr>
      <vt:lpstr>Traditional UNIX  File Access Control</vt:lpstr>
      <vt:lpstr> Access Control Lists (ACLs) in UNIX</vt:lpstr>
      <vt:lpstr> Access Control Lists (ACLs) in UNIX</vt:lpstr>
      <vt:lpstr>Mandatory Access Control (MAC)</vt:lpstr>
      <vt:lpstr>Compartments and Sensitivity Levels</vt:lpstr>
      <vt:lpstr>Classification &amp; Clearance</vt:lpstr>
      <vt:lpstr>Dominance Relation</vt:lpstr>
      <vt:lpstr>Example</vt:lpstr>
      <vt:lpstr>Role-Based Access Control (RBAC)</vt:lpstr>
      <vt:lpstr>Access Control Matrix</vt:lpstr>
      <vt:lpstr>Role-Based Access Control</vt:lpstr>
      <vt:lpstr>Role-Based Access Control</vt:lpstr>
      <vt:lpstr>Scope RBAC Models</vt:lpstr>
      <vt:lpstr>Example  of Role Hierarchy</vt:lpstr>
      <vt:lpstr>Constraints - RBAC</vt:lpstr>
      <vt:lpstr>RBAC System</vt:lpstr>
      <vt:lpstr>NIST RBAC Basic Definitions</vt:lpstr>
      <vt:lpstr>NIST RBAC Model</vt:lpstr>
      <vt:lpstr>Core RBAC</vt:lpstr>
      <vt:lpstr>Hierarchical RBAC</vt:lpstr>
      <vt:lpstr>Static Separation of Duty</vt:lpstr>
      <vt:lpstr>Dynamic Separation of Duty</vt:lpstr>
      <vt:lpstr>Task Based Access Control</vt:lpstr>
      <vt:lpstr>Constraints</vt:lpstr>
      <vt:lpstr>Workflow</vt:lpstr>
      <vt:lpstr>Passive and Active Access Control</vt:lpstr>
      <vt:lpstr>Spatial and Temporal Constraints</vt:lpstr>
      <vt:lpstr>Static and Dynamic Separation of Duty</vt:lpstr>
      <vt:lpstr>Delegation of Tasks</vt:lpstr>
      <vt:lpstr>Classification of Tasks</vt:lpstr>
      <vt:lpstr>Classification of Tasks</vt:lpstr>
      <vt:lpstr>Attribute Based Access Control</vt:lpstr>
      <vt:lpstr>ABAC</vt:lpstr>
      <vt:lpstr>ABAC Scenario</vt:lpstr>
      <vt:lpstr>ACL Trust Chain (NIST)</vt:lpstr>
      <vt:lpstr>ABAC Trust Chain (NIST)</vt:lpstr>
      <vt:lpstr>ABAC Policies</vt:lpstr>
      <vt:lpstr>Identity, Credential, and Access Management</vt:lpstr>
      <vt:lpstr>PowerPoint Presentation</vt:lpstr>
      <vt:lpstr>Identity Management</vt:lpstr>
      <vt:lpstr>Credential Management</vt:lpstr>
      <vt:lpstr>Access Management</vt:lpstr>
      <vt:lpstr>Support elements for an enterprise-wide access control</vt:lpstr>
      <vt:lpstr>Identity Federation</vt:lpstr>
      <vt:lpstr>PowerPoint Presentation</vt:lpstr>
      <vt:lpstr>Open Identity Trust Framework</vt:lpstr>
      <vt:lpstr>PowerPoint Presentation</vt:lpstr>
      <vt:lpstr>RBAC Functions and Roles for Banking Example</vt:lpstr>
      <vt:lpstr>RBAC Functions and Roles for Banking Example</vt:lpstr>
      <vt:lpstr>RBAC Functions and Roles for Banking Example</vt:lpstr>
      <vt:lpstr>RBAC Example of Access Control Administration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Mehmet H Gunes</cp:lastModifiedBy>
  <cp:revision>221</cp:revision>
  <cp:lastPrinted>2012-02-13T18:47:47Z</cp:lastPrinted>
  <dcterms:created xsi:type="dcterms:W3CDTF">2011-10-15T19:00:50Z</dcterms:created>
  <dcterms:modified xsi:type="dcterms:W3CDTF">2014-09-18T21:47:54Z</dcterms:modified>
</cp:coreProperties>
</file>